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8"/>
  </p:notesMasterIdLst>
  <p:sldIdLst>
    <p:sldId id="257" r:id="rId5"/>
    <p:sldId id="295" r:id="rId6"/>
    <p:sldId id="260" r:id="rId7"/>
    <p:sldId id="264" r:id="rId8"/>
    <p:sldId id="265" r:id="rId9"/>
    <p:sldId id="266" r:id="rId10"/>
    <p:sldId id="269" r:id="rId11"/>
    <p:sldId id="271" r:id="rId12"/>
    <p:sldId id="270" r:id="rId13"/>
    <p:sldId id="268" r:id="rId14"/>
    <p:sldId id="272" r:id="rId15"/>
    <p:sldId id="277" r:id="rId16"/>
    <p:sldId id="276" r:id="rId17"/>
    <p:sldId id="275" r:id="rId18"/>
    <p:sldId id="274" r:id="rId19"/>
    <p:sldId id="273" r:id="rId20"/>
    <p:sldId id="283" r:id="rId21"/>
    <p:sldId id="282" r:id="rId22"/>
    <p:sldId id="281" r:id="rId23"/>
    <p:sldId id="280" r:id="rId24"/>
    <p:sldId id="279" r:id="rId25"/>
    <p:sldId id="278" r:id="rId26"/>
    <p:sldId id="287" r:id="rId27"/>
    <p:sldId id="286" r:id="rId28"/>
    <p:sldId id="285" r:id="rId29"/>
    <p:sldId id="284" r:id="rId30"/>
    <p:sldId id="267" r:id="rId31"/>
    <p:sldId id="294" r:id="rId32"/>
    <p:sldId id="293" r:id="rId33"/>
    <p:sldId id="292" r:id="rId34"/>
    <p:sldId id="291" r:id="rId35"/>
    <p:sldId id="290"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4660"/>
  </p:normalViewPr>
  <p:slideViewPr>
    <p:cSldViewPr>
      <p:cViewPr varScale="1">
        <p:scale>
          <a:sx n="72" d="100"/>
          <a:sy n="72" d="100"/>
        </p:scale>
        <p:origin x="16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82190-1F2E-4F94-A483-5546530C704D}" type="datetimeFigureOut">
              <a:rPr lang="en-AU" smtClean="0"/>
              <a:t>8/06/2020</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0688F-51B0-485D-BEA4-57D25F57A1BC}" type="slidenum">
              <a:rPr lang="en-AU" smtClean="0"/>
              <a:t>‹#›</a:t>
            </a:fld>
            <a:endParaRPr lang="en-AU" dirty="0"/>
          </a:p>
        </p:txBody>
      </p:sp>
    </p:spTree>
    <p:extLst>
      <p:ext uri="{BB962C8B-B14F-4D97-AF65-F5344CB8AC3E}">
        <p14:creationId xmlns:p14="http://schemas.microsoft.com/office/powerpoint/2010/main" val="44909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Introduce Mayor – Tony McGrady to say his Welcome.</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31B304-14E9-4DE0-8A3B-F31DDF6C752A}" type="slidenum">
              <a:rPr lang="en-AU" altLang="en-US">
                <a:solidFill>
                  <a:prstClr val="black"/>
                </a:solidFill>
              </a:rPr>
              <a:pPr eaLnBrk="1" hangingPunct="1"/>
              <a:t>1</a:t>
            </a:fld>
            <a:endParaRPr lang="en-AU"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10</a:t>
            </a:fld>
            <a:endParaRPr lang="en-AU"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11</a:t>
            </a:fld>
            <a:endParaRPr lang="en-AU"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12</a:t>
            </a:fld>
            <a:endParaRPr lang="en-AU"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13</a:t>
            </a:fld>
            <a:endParaRPr lang="en-AU"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14</a:t>
            </a:fld>
            <a:endParaRPr lang="en-AU"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15</a:t>
            </a:fld>
            <a:endParaRPr lang="en-AU"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16</a:t>
            </a:fld>
            <a:endParaRPr lang="en-AU"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17</a:t>
            </a:fld>
            <a:endParaRPr lang="en-AU"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18</a:t>
            </a:fld>
            <a:endParaRPr lang="en-AU"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19</a:t>
            </a:fld>
            <a:endParaRPr lang="en-AU"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9ED8DD-09A2-4207-9137-274F4E2ACEF9}" type="slidenum">
              <a:rPr lang="en-AU" altLang="en-US">
                <a:solidFill>
                  <a:prstClr val="black"/>
                </a:solidFill>
              </a:rPr>
              <a:pPr eaLnBrk="1" hangingPunct="1"/>
              <a:t>2</a:t>
            </a:fld>
            <a:endParaRPr lang="en-AU"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20</a:t>
            </a:fld>
            <a:endParaRPr lang="en-AU"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21</a:t>
            </a:fld>
            <a:endParaRPr lang="en-AU"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22</a:t>
            </a:fld>
            <a:endParaRPr lang="en-AU"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23</a:t>
            </a:fld>
            <a:endParaRPr lang="en-AU"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24</a:t>
            </a:fld>
            <a:endParaRPr lang="en-AU"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25</a:t>
            </a:fld>
            <a:endParaRPr lang="en-AU"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26</a:t>
            </a:fld>
            <a:endParaRPr lang="en-AU"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27</a:t>
            </a:fld>
            <a:endParaRPr lang="en-AU"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28</a:t>
            </a:fld>
            <a:endParaRPr lang="en-AU"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29</a:t>
            </a:fld>
            <a:endParaRPr lang="en-AU"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05CAAD-9765-4D9D-960F-41625A994060}" type="slidenum">
              <a:rPr lang="en-AU" altLang="en-US" smtClean="0"/>
              <a:pPr eaLnBrk="1" hangingPunct="1"/>
              <a:t>3</a:t>
            </a:fld>
            <a:endParaRPr lang="en-AU"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30</a:t>
            </a:fld>
            <a:endParaRPr lang="en-AU"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31</a:t>
            </a:fld>
            <a:endParaRPr lang="en-AU"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32</a:t>
            </a:fld>
            <a:endParaRPr lang="en-AU"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33</a:t>
            </a:fld>
            <a:endParaRPr lang="en-AU"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9ED8DD-09A2-4207-9137-274F4E2ACEF9}" type="slidenum">
              <a:rPr lang="en-AU" altLang="en-US">
                <a:solidFill>
                  <a:prstClr val="black"/>
                </a:solidFill>
              </a:rPr>
              <a:pPr eaLnBrk="1" hangingPunct="1"/>
              <a:t>4</a:t>
            </a:fld>
            <a:endParaRPr lang="en-AU"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000" b="1" dirty="0"/>
              <a:t>Examples of acts that Council consider unacceptable: </a:t>
            </a:r>
            <a:r>
              <a:rPr lang="en-AU" sz="1000" b="1" dirty="0"/>
              <a:t>any team member found engaging in these will be subject to disciplinary action including reprimand, warning, suspension or dismissal:</a:t>
            </a:r>
            <a:endParaRPr lang="en-US" sz="1000" b="1" dirty="0"/>
          </a:p>
          <a:p>
            <a:pPr>
              <a:defRPr/>
            </a:pPr>
            <a:r>
              <a:rPr lang="en-US" sz="1000" b="1" dirty="0"/>
              <a:t>Respect for the Law and the system of government;</a:t>
            </a:r>
          </a:p>
          <a:p>
            <a:pPr>
              <a:defRPr/>
            </a:pPr>
            <a:r>
              <a:rPr lang="en-US" sz="1000" dirty="0"/>
              <a:t>Not complying with Councils Code, Ethics, laws, policies, procedures &amp; WH&amp;S protocols</a:t>
            </a:r>
          </a:p>
          <a:p>
            <a:pPr>
              <a:defRPr/>
            </a:pPr>
            <a:r>
              <a:rPr lang="en-US" sz="1000" dirty="0"/>
              <a:t>Refusing or failing to carry out any reasonable &amp; </a:t>
            </a:r>
            <a:r>
              <a:rPr lang="en-US" sz="1000" u="sng" dirty="0"/>
              <a:t>lawful</a:t>
            </a:r>
            <a:r>
              <a:rPr lang="en-US" sz="1000" dirty="0"/>
              <a:t> instruction of a Manager or Supervisor</a:t>
            </a:r>
          </a:p>
          <a:p>
            <a:pPr>
              <a:defRPr/>
            </a:pPr>
            <a:r>
              <a:rPr lang="en-US" sz="1000" b="1" dirty="0"/>
              <a:t>Respect for Persons;</a:t>
            </a:r>
          </a:p>
          <a:p>
            <a:pPr>
              <a:defRPr/>
            </a:pPr>
            <a:r>
              <a:rPr lang="en-US" sz="1000" dirty="0"/>
              <a:t>(Common sense) Threatening, obscene, profane, abusive language or behavior.</a:t>
            </a:r>
          </a:p>
          <a:p>
            <a:pPr>
              <a:defRPr/>
            </a:pPr>
            <a:r>
              <a:rPr lang="en-US" sz="1000" dirty="0"/>
              <a:t>Physical or verbal violence, engaging in horseplay, disorderly conduct</a:t>
            </a:r>
          </a:p>
          <a:p>
            <a:pPr>
              <a:defRPr/>
            </a:pPr>
            <a:r>
              <a:rPr lang="en-US" sz="1000" dirty="0"/>
              <a:t>Harassing, bullying or victimizing</a:t>
            </a:r>
          </a:p>
          <a:p>
            <a:pPr>
              <a:defRPr/>
            </a:pPr>
            <a:r>
              <a:rPr lang="en-US" sz="1000" dirty="0"/>
              <a:t>Wearing uniforms that do not conform to Council standards</a:t>
            </a:r>
          </a:p>
          <a:p>
            <a:pPr>
              <a:defRPr/>
            </a:pPr>
            <a:r>
              <a:rPr lang="en-US" sz="1000" b="1" dirty="0"/>
              <a:t>Integrity;</a:t>
            </a:r>
          </a:p>
          <a:p>
            <a:pPr>
              <a:defRPr/>
            </a:pPr>
            <a:r>
              <a:rPr lang="en-US" sz="1000" dirty="0"/>
              <a:t>Failing to declare any conflict of interest (real or perceived)</a:t>
            </a:r>
          </a:p>
          <a:p>
            <a:pPr>
              <a:defRPr/>
            </a:pPr>
            <a:r>
              <a:rPr lang="en-US" sz="1000" dirty="0"/>
              <a:t>Failing to report any attempted bribery</a:t>
            </a:r>
          </a:p>
          <a:p>
            <a:pPr>
              <a:defRPr/>
            </a:pPr>
            <a:r>
              <a:rPr lang="en-US" sz="1000" dirty="0"/>
              <a:t>Disclosing any confidential or official information</a:t>
            </a:r>
          </a:p>
          <a:p>
            <a:pPr>
              <a:defRPr/>
            </a:pPr>
            <a:r>
              <a:rPr lang="en-US" sz="1000" b="1" dirty="0"/>
              <a:t>Diligence;</a:t>
            </a:r>
          </a:p>
          <a:p>
            <a:pPr>
              <a:defRPr/>
            </a:pPr>
            <a:r>
              <a:rPr lang="en-US" dirty="0"/>
              <a:t>Smoking contrary to policy, wasting time, under the influence, uncooperative attitude, using mobiles &amp; MP3 players (devices) while at work</a:t>
            </a:r>
          </a:p>
          <a:p>
            <a:pPr>
              <a:defRPr/>
            </a:pPr>
            <a:r>
              <a:rPr lang="en-US" b="1" dirty="0"/>
              <a:t>Economy &amp; Efficiency;</a:t>
            </a:r>
          </a:p>
          <a:p>
            <a:pPr>
              <a:defRPr/>
            </a:pPr>
            <a:r>
              <a:rPr lang="en-US" dirty="0"/>
              <a:t>Not taking care of Council property</a:t>
            </a:r>
          </a:p>
          <a:p>
            <a:pPr>
              <a:defRPr/>
            </a:pPr>
            <a:r>
              <a:rPr lang="en-US" dirty="0"/>
              <a:t>Stealing Council property</a:t>
            </a:r>
          </a:p>
          <a:p>
            <a:pPr>
              <a:defRPr/>
            </a:pPr>
            <a:r>
              <a:rPr lang="en-US" dirty="0"/>
              <a:t>Giving false or misleading information to obtain leave of absence, taking unexcused absences from work</a:t>
            </a:r>
          </a:p>
          <a:p>
            <a:pPr>
              <a:defRPr/>
            </a:pPr>
            <a:r>
              <a:rPr lang="en-US" dirty="0"/>
              <a:t>Using Council property for private purposes without prior approval</a:t>
            </a:r>
          </a:p>
          <a:p>
            <a:pPr>
              <a:defRPr/>
            </a:pPr>
            <a:endParaRPr lang="en-US" dirty="0"/>
          </a:p>
          <a:p>
            <a:pPr>
              <a:defRPr/>
            </a:pPr>
            <a:r>
              <a:rPr lang="en-AU" dirty="0"/>
              <a:t>Please discuss any questions or concerns in relation to Council’s Code of Conduct with the Human Resources department</a:t>
            </a: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5</a:t>
            </a:fld>
            <a:endParaRPr lang="en-AU"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6</a:t>
            </a:fld>
            <a:endParaRPr lang="en-AU"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7</a:t>
            </a:fld>
            <a:endParaRPr lang="en-AU"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8</a:t>
            </a:fld>
            <a:endParaRPr lang="en-AU"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AFCAB-7BD1-4CA9-9508-606470AAA489}" type="slidenum">
              <a:rPr lang="en-AU" altLang="en-US">
                <a:solidFill>
                  <a:prstClr val="black"/>
                </a:solidFill>
              </a:rPr>
              <a:pPr eaLnBrk="1" hangingPunct="1"/>
              <a:t>9</a:t>
            </a:fld>
            <a:endParaRPr lang="en-AU"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13D2FC8-4A72-44ED-8B37-CE95D58B9BD2}"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345892-95D0-4920-8CE4-04FDD4D240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433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692658-A01C-49B7-BBF7-E22AFFA9453D}"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84892E-E44F-4B53-818B-DCE0D40397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056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8234D0-0DF9-4D1A-9614-013C74C7C54E}"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782948-CE8F-4ED9-AC14-84620DC205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402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148401B-2789-4833-B5AF-A0E542D1677A}"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F96847-50C9-4102-BAB0-FB6125808C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6062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9EC8FB-56D1-45FF-9084-D59C38922BD4}"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D41796-2616-48A5-B00B-2F5A1B95DC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46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452C89-BE93-4BFF-9612-096FF799388C}"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F40580-B477-4E73-AC7E-440B55BFC7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95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756212E-BC7B-4072-8930-E39A34C69CBB}"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5ED336-9B11-4440-BA4A-CB00ABC627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941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2C91B5-D181-4AD6-A741-AF86E2811654}" type="datetime1">
              <a:rPr lang="en-AU">
                <a:solidFill>
                  <a:prstClr val="black">
                    <a:tint val="75000"/>
                  </a:prstClr>
                </a:solidFill>
              </a:rPr>
              <a:pPr>
                <a:defRPr/>
              </a:pPr>
              <a:t>8/06/2020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0B6F02-A4AE-432F-AFB7-C5841FE6CE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280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EEC1CE-9431-44A6-9563-1253242C0335}" type="datetime1">
              <a:rPr lang="en-AU">
                <a:solidFill>
                  <a:prstClr val="black">
                    <a:tint val="75000"/>
                  </a:prstClr>
                </a:solidFill>
              </a:rPr>
              <a:pPr>
                <a:defRPr/>
              </a:pPr>
              <a:t>8/06/2020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D05263A-22BB-420E-9B28-166F36E500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5609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F64C3D-2A82-44D0-9C22-2B828CD54E76}" type="datetime1">
              <a:rPr lang="en-AU">
                <a:solidFill>
                  <a:prstClr val="black">
                    <a:tint val="75000"/>
                  </a:prstClr>
                </a:solidFill>
              </a:rPr>
              <a:pPr>
                <a:defRPr/>
              </a:pPr>
              <a:t>8/06/2020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8BD31C9-2039-4D8C-A906-7EF7F86CC0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656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A3AEC8-8DD8-4B86-9000-5EEA584289F0}"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95BA7D-E03C-4944-AB95-11C31FAD01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701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B3156A-B92A-4A03-8205-26DA9085BCAD}"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99BF36-AE15-4CD8-BBDC-07E32CA5D4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3609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82DC47-B67C-4251-8283-4CEFAC440BA2}"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9ECA84-5BC3-4472-BA3E-2B8EDB24FD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0713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0D9745-0FAE-4048-A25E-E59EBA6DA20A}"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F29A61-4034-4181-8310-07E883102A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9647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92601F-EE4F-470C-9505-FD366A187425}"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397D1-46C7-4121-A670-07279703D0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9886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CDE7D2C-2EA0-460B-88E1-39379C0D4571}"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F50E68-A559-4DC6-88EB-432A5A2A32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5173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FCE689-FCF1-4DFE-9A18-C496F9F10E6C}"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F6E69-7600-4658-B8A0-1F156FEF40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9658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6C4EC5-FAAA-4F41-B356-DD8A3F5FEE01}"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731C07-69AD-4907-94F8-3BA9E015F8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1916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234D92-6309-44CB-B852-517A14D171C7}"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8218B3-F04E-4216-9F74-BB11EF0E56F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803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5C699E9-CB37-488E-81F8-6DB6A73A3497}" type="datetime1">
              <a:rPr lang="en-AU">
                <a:solidFill>
                  <a:prstClr val="black">
                    <a:tint val="75000"/>
                  </a:prstClr>
                </a:solidFill>
              </a:rPr>
              <a:pPr>
                <a:defRPr/>
              </a:pPr>
              <a:t>8/06/2020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CD25D8-BFF5-4239-AC0D-8B896722B29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4841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5C704-F2E9-47AB-A1A4-C2D5531F7324}" type="datetime1">
              <a:rPr lang="en-AU">
                <a:solidFill>
                  <a:prstClr val="black">
                    <a:tint val="75000"/>
                  </a:prstClr>
                </a:solidFill>
              </a:rPr>
              <a:pPr>
                <a:defRPr/>
              </a:pPr>
              <a:t>8/06/2020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99BA3AF-F4E6-467B-8AA2-880B243A261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258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ED18AF-8183-4A30-8F41-D6C99D6127F2}" type="datetime1">
              <a:rPr lang="en-AU">
                <a:solidFill>
                  <a:prstClr val="black">
                    <a:tint val="75000"/>
                  </a:prstClr>
                </a:solidFill>
              </a:rPr>
              <a:pPr>
                <a:defRPr/>
              </a:pPr>
              <a:t>8/06/2020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FEF5EF-1E3A-4CEB-87FF-5A5FBF1255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2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50B4DC-36E8-42D2-8662-3A7FB3F10FC1}"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7D549F-81FC-4707-B185-971340D214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129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EF4716-E874-4BDB-80FA-7F5A4376500A}"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9CCE4B-4F3C-4BD1-9173-6A31CF04E79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9294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425E02-1E43-4261-B920-AEEA0D94EAEC}"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DAEC67-E199-447B-A240-70C348082A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4252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9738D4-B287-4A55-BF95-F2BB9FB808E3}"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C4EC7A-AAF0-4A3F-9B12-2D44DB6774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6447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1C956D-C36B-4AE0-B81E-3605CCC0CC5C}"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E57132-0179-4795-B63F-0DFD4C8946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816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CDE7D2C-2EA0-460B-88E1-39379C0D4571}"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F50E68-A559-4DC6-88EB-432A5A2A32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5709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FCE689-FCF1-4DFE-9A18-C496F9F10E6C}"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F6E69-7600-4658-B8A0-1F156FEF40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3081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6C4EC5-FAAA-4F41-B356-DD8A3F5FEE01}"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731C07-69AD-4907-94F8-3BA9E015F8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0279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234D92-6309-44CB-B852-517A14D171C7}"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8218B3-F04E-4216-9F74-BB11EF0E56F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7746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5C699E9-CB37-488E-81F8-6DB6A73A3497}" type="datetime1">
              <a:rPr lang="en-AU">
                <a:solidFill>
                  <a:prstClr val="black">
                    <a:tint val="75000"/>
                  </a:prstClr>
                </a:solidFill>
              </a:rPr>
              <a:pPr>
                <a:defRPr/>
              </a:pPr>
              <a:t>8/06/2020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CD25D8-BFF5-4239-AC0D-8B896722B29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0756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5C704-F2E9-47AB-A1A4-C2D5531F7324}" type="datetime1">
              <a:rPr lang="en-AU">
                <a:solidFill>
                  <a:prstClr val="black">
                    <a:tint val="75000"/>
                  </a:prstClr>
                </a:solidFill>
              </a:rPr>
              <a:pPr>
                <a:defRPr/>
              </a:pPr>
              <a:t>8/06/2020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99BA3AF-F4E6-467B-8AA2-880B243A261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976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CB25A3-15EE-4C04-A806-AD4FDFC5F411}"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9B08F5-7DE6-42DC-8BED-18F8692332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4139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ED18AF-8183-4A30-8F41-D6C99D6127F2}" type="datetime1">
              <a:rPr lang="en-AU">
                <a:solidFill>
                  <a:prstClr val="black">
                    <a:tint val="75000"/>
                  </a:prstClr>
                </a:solidFill>
              </a:rPr>
              <a:pPr>
                <a:defRPr/>
              </a:pPr>
              <a:t>8/06/2020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FEF5EF-1E3A-4CEB-87FF-5A5FBF1255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800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EF4716-E874-4BDB-80FA-7F5A4376500A}"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9CCE4B-4F3C-4BD1-9173-6A31CF04E79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9444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425E02-1E43-4261-B920-AEEA0D94EAEC}"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DAEC67-E199-447B-A240-70C348082A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6743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9738D4-B287-4A55-BF95-F2BB9FB808E3}"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C4EC7A-AAF0-4A3F-9B12-2D44DB6774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2857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1C956D-C36B-4AE0-B81E-3605CCC0CC5C}"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E57132-0179-4795-B63F-0DFD4C8946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907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FE022EE-DE5B-48F3-AB48-D28B29C96CA5}" type="datetime1">
              <a:rPr lang="en-AU">
                <a:solidFill>
                  <a:prstClr val="black">
                    <a:tint val="75000"/>
                  </a:prstClr>
                </a:solidFill>
              </a:rPr>
              <a:pPr>
                <a:defRPr/>
              </a:pPr>
              <a:t>8/06/2020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CF20246-1AFE-4898-ADBA-D156BA3B2E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2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D792FE-5CAA-4185-AE08-1FC8CB4757A4}" type="datetime1">
              <a:rPr lang="en-AU">
                <a:solidFill>
                  <a:prstClr val="black">
                    <a:tint val="75000"/>
                  </a:prstClr>
                </a:solidFill>
              </a:rPr>
              <a:pPr>
                <a:defRPr/>
              </a:pPr>
              <a:t>8/06/2020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76733D-A733-4DC8-B649-6691194B61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474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930EFC-C0FD-4F19-BD91-3C2DF40380A8}" type="datetime1">
              <a:rPr lang="en-AU">
                <a:solidFill>
                  <a:prstClr val="black">
                    <a:tint val="75000"/>
                  </a:prstClr>
                </a:solidFill>
              </a:rPr>
              <a:pPr>
                <a:defRPr/>
              </a:pPr>
              <a:t>8/06/2020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76C931-E651-4A93-976D-93508602AE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286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9FAFC2-578D-4B74-A810-64D48E4192DE}"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E1A6E3-460A-42E1-B5DF-0AA67532DC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09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FB878A-A867-4F58-B137-F7CBE299BF7A}" type="datetime1">
              <a:rPr lang="en-AU">
                <a:solidFill>
                  <a:prstClr val="black">
                    <a:tint val="75000"/>
                  </a:prstClr>
                </a:solidFill>
              </a:rPr>
              <a:pPr>
                <a:defRPr/>
              </a:pPr>
              <a:t>8/06/2020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7A2D85-0DC1-47F6-9D80-17AB72518F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934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F84B2F-E3A4-469A-AF3C-5F3667163056}"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DC36C39-06B9-4C2E-9A73-CDB6147849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243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3E2B8F-2D49-4F7C-AE26-80C73FA5E5B1}"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D32D388-A3CC-44B9-9C16-AFF6259E8A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0659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75961E-670B-44E3-A131-E3BBB8D15DD0}"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3E62FB-5647-4A32-ACF7-EAACEF4BA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77767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75961E-670B-44E3-A131-E3BBB8D15DD0}" type="datetime1">
              <a:rPr lang="en-AU">
                <a:solidFill>
                  <a:prstClr val="black">
                    <a:tint val="75000"/>
                  </a:prstClr>
                </a:solidFill>
              </a:rPr>
              <a:pPr>
                <a:defRPr/>
              </a:pPr>
              <a:t>8/06/2020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3E62FB-5647-4A32-ACF7-EAACEF4BA8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22049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mailto:HR@mountisa.qld.gov.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hr@mountisa.qld.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4857750" y="857250"/>
            <a:ext cx="4071938" cy="2314575"/>
          </a:xfrm>
        </p:spPr>
        <p:txBody>
          <a:bodyPr/>
          <a:lstStyle/>
          <a:p>
            <a:pPr eaLnBrk="1" hangingPunct="1"/>
            <a:r>
              <a:rPr lang="en-US" altLang="en-US" sz="4800" b="1" dirty="0">
                <a:solidFill>
                  <a:schemeClr val="bg1"/>
                </a:solidFill>
              </a:rPr>
              <a:t>Contractor</a:t>
            </a:r>
            <a:br>
              <a:rPr lang="en-US" altLang="en-US" sz="4800" b="1" dirty="0">
                <a:solidFill>
                  <a:schemeClr val="bg1"/>
                </a:solidFill>
              </a:rPr>
            </a:br>
            <a:r>
              <a:rPr lang="en-US" altLang="en-US" sz="4800" b="1" dirty="0">
                <a:solidFill>
                  <a:schemeClr val="bg1"/>
                </a:solidFill>
              </a:rPr>
              <a:t>Induction</a:t>
            </a:r>
            <a:br>
              <a:rPr lang="en-US" altLang="en-US" sz="4800" b="1" dirty="0">
                <a:solidFill>
                  <a:schemeClr val="bg1"/>
                </a:solidFill>
              </a:rPr>
            </a:br>
            <a:endParaRPr lang="en-US" altLang="en-US" sz="4800" b="1" dirty="0">
              <a:solidFill>
                <a:schemeClr val="bg1"/>
              </a:solidFill>
            </a:endParaRPr>
          </a:p>
        </p:txBody>
      </p:sp>
      <p:sp>
        <p:nvSpPr>
          <p:cNvPr id="2051" name="Subtitle 2"/>
          <p:cNvSpPr>
            <a:spLocks noGrp="1"/>
          </p:cNvSpPr>
          <p:nvPr>
            <p:ph type="subTitle" idx="1"/>
          </p:nvPr>
        </p:nvSpPr>
        <p:spPr>
          <a:xfrm>
            <a:off x="4932363" y="4508500"/>
            <a:ext cx="4071937" cy="1752600"/>
          </a:xfrm>
        </p:spPr>
        <p:txBody>
          <a:bodyPr/>
          <a:lstStyle/>
          <a:p>
            <a:pPr eaLnBrk="1" hangingPunct="1"/>
            <a:r>
              <a:rPr lang="en-US" altLang="en-US" sz="3600" i="1" dirty="0">
                <a:solidFill>
                  <a:schemeClr val="bg1"/>
                </a:solidFill>
              </a:rPr>
              <a:t>Welcome to Mount Isa </a:t>
            </a:r>
          </a:p>
          <a:p>
            <a:pPr eaLnBrk="1" hangingPunct="1"/>
            <a:r>
              <a:rPr lang="en-US" altLang="en-US" sz="3600" i="1" dirty="0">
                <a:solidFill>
                  <a:schemeClr val="bg1"/>
                </a:solidFill>
              </a:rPr>
              <a:t>City Council</a:t>
            </a:r>
          </a:p>
        </p:txBody>
      </p:sp>
      <p:sp>
        <p:nvSpPr>
          <p:cNvPr id="5" name="Date Placeholder 4"/>
          <p:cNvSpPr>
            <a:spLocks noGrp="1"/>
          </p:cNvSpPr>
          <p:nvPr>
            <p:ph type="dt" sz="quarter" idx="10"/>
          </p:nvPr>
        </p:nvSpPr>
        <p:spPr/>
        <p:txBody>
          <a:bodyPr/>
          <a:lstStyle/>
          <a:p>
            <a:pPr>
              <a:defRPr/>
            </a:pPr>
            <a:fld id="{54406F03-AB81-4585-870C-88D5AE79D462}" type="datetime1">
              <a:rPr lang="en-AU">
                <a:solidFill>
                  <a:prstClr val="black">
                    <a:tint val="75000"/>
                  </a:prstClr>
                </a:solidFill>
              </a:rPr>
              <a:pPr>
                <a:defRPr/>
              </a:pPr>
              <a:t>8/06/2020</a:t>
            </a:fld>
            <a:endParaRPr lang="en-US" dirty="0">
              <a:solidFill>
                <a:prstClr val="black">
                  <a:tint val="75000"/>
                </a:prstClr>
              </a:solidFill>
            </a:endParaRPr>
          </a:p>
        </p:txBody>
      </p:sp>
    </p:spTree>
    <p:extLst>
      <p:ext uri="{BB962C8B-B14F-4D97-AF65-F5344CB8AC3E}">
        <p14:creationId xmlns:p14="http://schemas.microsoft.com/office/powerpoint/2010/main" val="353378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First Aid</a:t>
            </a:r>
          </a:p>
        </p:txBody>
      </p:sp>
      <p:sp>
        <p:nvSpPr>
          <p:cNvPr id="13317" name="Content Placeholder 5"/>
          <p:cNvSpPr>
            <a:spLocks noGrp="1"/>
          </p:cNvSpPr>
          <p:nvPr>
            <p:ph idx="1"/>
          </p:nvPr>
        </p:nvSpPr>
        <p:spPr>
          <a:xfrm>
            <a:off x="755650" y="1214438"/>
            <a:ext cx="7931150" cy="5143500"/>
          </a:xfrm>
        </p:spPr>
        <p:txBody>
          <a:bodyPr/>
          <a:lstStyle/>
          <a:p>
            <a:r>
              <a:rPr lang="en-AU" sz="1600" dirty="0"/>
              <a:t>First Aid kits are located in all Council workplaces.</a:t>
            </a:r>
            <a:br>
              <a:rPr lang="en-AU" sz="1600" dirty="0"/>
            </a:br>
            <a:endParaRPr lang="en-AU" sz="1600" dirty="0"/>
          </a:p>
          <a:p>
            <a:r>
              <a:rPr lang="en-AU" sz="1600" dirty="0"/>
              <a:t>Contractors must ensure that appropriate First Aid procedures are in place to meet the possible requirements of their staff.</a:t>
            </a:r>
            <a:br>
              <a:rPr lang="en-AU" sz="1600" dirty="0"/>
            </a:br>
            <a:endParaRPr lang="en-AU" sz="1600" dirty="0"/>
          </a:p>
          <a:p>
            <a:r>
              <a:rPr lang="en-AU" sz="1600" dirty="0"/>
              <a:t>The </a:t>
            </a:r>
            <a:r>
              <a:rPr lang="en-AU" sz="1600" i="1" dirty="0"/>
              <a:t>First Aid in the Workplace, Code of Practice 2014</a:t>
            </a:r>
            <a:r>
              <a:rPr lang="en-AU" sz="1600" dirty="0"/>
              <a:t> provides practical advice about the selection, provision, maintenance, and use of first aid, personnel, equipment, signage and facilities at a workplace, including for construction work. </a:t>
            </a:r>
          </a:p>
        </p:txBody>
      </p:sp>
    </p:spTree>
    <p:extLst>
      <p:ext uri="{BB962C8B-B14F-4D97-AF65-F5344CB8AC3E}">
        <p14:creationId xmlns:p14="http://schemas.microsoft.com/office/powerpoint/2010/main" val="398996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WH&amp;S Incident Reporting</a:t>
            </a:r>
          </a:p>
        </p:txBody>
      </p:sp>
      <p:sp>
        <p:nvSpPr>
          <p:cNvPr id="13317" name="Content Placeholder 5"/>
          <p:cNvSpPr>
            <a:spLocks noGrp="1"/>
          </p:cNvSpPr>
          <p:nvPr>
            <p:ph idx="1"/>
          </p:nvPr>
        </p:nvSpPr>
        <p:spPr>
          <a:xfrm>
            <a:off x="755650" y="1214438"/>
            <a:ext cx="7931150" cy="5143500"/>
          </a:xfrm>
        </p:spPr>
        <p:txBody>
          <a:bodyPr/>
          <a:lstStyle/>
          <a:p>
            <a:r>
              <a:rPr lang="en-AU" sz="1600" dirty="0"/>
              <a:t>Council requires an incident report to be completed for the purposes of reporting and assisting with development of strategies to prevent future similar incidents. </a:t>
            </a:r>
            <a:br>
              <a:rPr lang="en-AU" sz="1600" dirty="0"/>
            </a:br>
            <a:endParaRPr lang="en-AU" sz="1600" dirty="0"/>
          </a:p>
          <a:p>
            <a:r>
              <a:rPr lang="en-AU" sz="1600" dirty="0"/>
              <a:t>If an incident occurs you should:</a:t>
            </a:r>
          </a:p>
          <a:p>
            <a:pPr lvl="1"/>
            <a:r>
              <a:rPr lang="en-AU" sz="1600" dirty="0"/>
              <a:t>Make sure you are safe</a:t>
            </a:r>
          </a:p>
          <a:p>
            <a:pPr lvl="1"/>
            <a:r>
              <a:rPr lang="en-AU" sz="1600" dirty="0"/>
              <a:t>Provide First Aid as best you can</a:t>
            </a:r>
          </a:p>
          <a:p>
            <a:pPr lvl="1"/>
            <a:r>
              <a:rPr lang="en-AU" sz="1600" dirty="0"/>
              <a:t>If appropriate phone emergency services on 000 or 112 from mobiles</a:t>
            </a:r>
          </a:p>
          <a:p>
            <a:pPr lvl="1"/>
            <a:r>
              <a:rPr lang="en-AU" sz="1600" dirty="0"/>
              <a:t>Keep onlookers safe</a:t>
            </a:r>
          </a:p>
          <a:p>
            <a:pPr lvl="1"/>
            <a:r>
              <a:rPr lang="en-AU" sz="1600" dirty="0"/>
              <a:t>Report the incident to your contract supervisor immediately</a:t>
            </a:r>
          </a:p>
          <a:p>
            <a:pPr lvl="1"/>
            <a:r>
              <a:rPr lang="en-AU" sz="1600" dirty="0"/>
              <a:t>Fill in an incident report as soon as possible</a:t>
            </a:r>
            <a:br>
              <a:rPr lang="en-AU" sz="1600" dirty="0"/>
            </a:br>
            <a:endParaRPr lang="en-AU" sz="1600" dirty="0"/>
          </a:p>
          <a:p>
            <a:r>
              <a:rPr lang="en-AU" sz="1600" dirty="0"/>
              <a:t>Anyone on site who determines a need should call emergency services.</a:t>
            </a:r>
            <a:br>
              <a:rPr lang="en-AU" sz="1600" dirty="0"/>
            </a:br>
            <a:endParaRPr lang="en-AU" sz="1600" dirty="0"/>
          </a:p>
          <a:p>
            <a:r>
              <a:rPr lang="en-AU" sz="1600" dirty="0"/>
              <a:t>Contractors may be asked to fill out a Council incident report form in addition to any of their own company requirements, when provided these reports must be completed immediately and provided to your Council contract supervisor.</a:t>
            </a:r>
          </a:p>
        </p:txBody>
      </p:sp>
    </p:spTree>
    <p:extLst>
      <p:ext uri="{BB962C8B-B14F-4D97-AF65-F5344CB8AC3E}">
        <p14:creationId xmlns:p14="http://schemas.microsoft.com/office/powerpoint/2010/main" val="125860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Smoking</a:t>
            </a:r>
          </a:p>
        </p:txBody>
      </p:sp>
      <p:sp>
        <p:nvSpPr>
          <p:cNvPr id="13317" name="Content Placeholder 5"/>
          <p:cNvSpPr>
            <a:spLocks noGrp="1"/>
          </p:cNvSpPr>
          <p:nvPr>
            <p:ph idx="1"/>
          </p:nvPr>
        </p:nvSpPr>
        <p:spPr>
          <a:xfrm>
            <a:off x="755650" y="1214438"/>
            <a:ext cx="7931150" cy="5143500"/>
          </a:xfrm>
        </p:spPr>
        <p:txBody>
          <a:bodyPr/>
          <a:lstStyle/>
          <a:p>
            <a:r>
              <a:rPr lang="en-AU" sz="1600" dirty="0"/>
              <a:t>Council restricts smoking to designated areas within the workplace. To find out where the smoking area is located, ask the site supervisor.</a:t>
            </a:r>
            <a:br>
              <a:rPr lang="en-AU" sz="1600" dirty="0"/>
            </a:br>
            <a:r>
              <a:rPr lang="en-AU" sz="1600" dirty="0"/>
              <a:t>All contractors and staff are to:</a:t>
            </a:r>
          </a:p>
          <a:p>
            <a:pPr marL="0" indent="0">
              <a:buNone/>
            </a:pPr>
            <a:endParaRPr lang="en-AU" sz="1600" dirty="0"/>
          </a:p>
          <a:p>
            <a:pPr lvl="1"/>
            <a:r>
              <a:rPr lang="en-AU" sz="1600" dirty="0"/>
              <a:t>Obey all “No Smoking” Signs</a:t>
            </a:r>
          </a:p>
          <a:p>
            <a:pPr lvl="1"/>
            <a:endParaRPr lang="en-AU" sz="1600" dirty="0"/>
          </a:p>
          <a:p>
            <a:pPr marL="45720" indent="0">
              <a:buNone/>
            </a:pPr>
            <a:r>
              <a:rPr lang="en-US" sz="1600" dirty="0"/>
              <a:t>Smoking is:</a:t>
            </a:r>
          </a:p>
          <a:p>
            <a:pPr algn="just"/>
            <a:r>
              <a:rPr lang="en-US" sz="1600" dirty="0"/>
              <a:t>Prohibited in all MICC buildings, vehicles, and plant and equipment owned or leased by MICC.</a:t>
            </a:r>
          </a:p>
          <a:p>
            <a:pPr algn="just"/>
            <a:r>
              <a:rPr lang="en-US" sz="1600" dirty="0"/>
              <a:t>Not allowed within </a:t>
            </a:r>
            <a:r>
              <a:rPr lang="en-US" sz="1600" dirty="0">
                <a:solidFill>
                  <a:srgbClr val="FF0000"/>
                </a:solidFill>
              </a:rPr>
              <a:t>5m</a:t>
            </a:r>
            <a:r>
              <a:rPr lang="en-US" sz="1600" dirty="0"/>
              <a:t> of entry of a building.</a:t>
            </a:r>
          </a:p>
          <a:p>
            <a:pPr algn="just"/>
            <a:r>
              <a:rPr lang="en-US" sz="1600" dirty="0"/>
              <a:t>Not allowed in trenches and other confining areas which may expose co-workers to passive smoke.</a:t>
            </a:r>
          </a:p>
          <a:p>
            <a:pPr algn="just"/>
            <a:r>
              <a:rPr lang="en-US" sz="1600" dirty="0"/>
              <a:t>Respect those that do not smoke</a:t>
            </a:r>
            <a:endParaRPr lang="en-AU" sz="1600" dirty="0"/>
          </a:p>
          <a:p>
            <a:pPr lvl="1"/>
            <a:endParaRPr lang="en-US" sz="1600" dirty="0"/>
          </a:p>
          <a:p>
            <a:pPr lvl="1"/>
            <a:endParaRPr lang="en-AU"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7542" y="4437112"/>
            <a:ext cx="1700808" cy="1700808"/>
          </a:xfrm>
          <a:prstGeom prst="rect">
            <a:avLst/>
          </a:prstGeom>
        </p:spPr>
      </p:pic>
    </p:spTree>
    <p:extLst>
      <p:ext uri="{BB962C8B-B14F-4D97-AF65-F5344CB8AC3E}">
        <p14:creationId xmlns:p14="http://schemas.microsoft.com/office/powerpoint/2010/main" val="333355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Asbestos</a:t>
            </a:r>
          </a:p>
        </p:txBody>
      </p:sp>
      <p:sp>
        <p:nvSpPr>
          <p:cNvPr id="13317" name="Content Placeholder 5"/>
          <p:cNvSpPr>
            <a:spLocks noGrp="1"/>
          </p:cNvSpPr>
          <p:nvPr>
            <p:ph idx="1"/>
          </p:nvPr>
        </p:nvSpPr>
        <p:spPr>
          <a:xfrm>
            <a:off x="755650" y="1214438"/>
            <a:ext cx="7931150" cy="5143500"/>
          </a:xfrm>
        </p:spPr>
        <p:txBody>
          <a:bodyPr/>
          <a:lstStyle/>
          <a:p>
            <a:r>
              <a:rPr lang="en-AU" sz="1600" dirty="0"/>
              <a:t>Council has an Asbestos Register for buildings identified as containing ACM (</a:t>
            </a:r>
            <a:r>
              <a:rPr lang="en-AU" sz="1600" b="1" u="sng" dirty="0"/>
              <a:t>Asbestos Containing Material</a:t>
            </a:r>
            <a:r>
              <a:rPr lang="en-AU" sz="1600" dirty="0"/>
              <a:t>).</a:t>
            </a:r>
            <a:br>
              <a:rPr lang="en-AU" sz="1600" dirty="0"/>
            </a:br>
            <a:endParaRPr lang="en-AU" sz="1600" dirty="0"/>
          </a:p>
          <a:p>
            <a:r>
              <a:rPr lang="en-AU" sz="1600" dirty="0"/>
              <a:t>Contractors working on/in Council buildings to request any applicable register/s from their Council contract supervisor. </a:t>
            </a:r>
            <a:br>
              <a:rPr lang="en-AU" sz="1600" dirty="0"/>
            </a:br>
            <a:endParaRPr lang="en-AU" sz="1600" dirty="0"/>
          </a:p>
          <a:p>
            <a:r>
              <a:rPr lang="en-AU" sz="1600" dirty="0"/>
              <a:t>All work on ACM </a:t>
            </a:r>
            <a:r>
              <a:rPr lang="en-AU" sz="1600" b="1" dirty="0"/>
              <a:t>must</a:t>
            </a:r>
            <a:r>
              <a:rPr lang="en-AU" sz="1600" dirty="0"/>
              <a:t> be carried out in accordance with the practices and procedures set out in the:</a:t>
            </a:r>
          </a:p>
          <a:p>
            <a:pPr lvl="1"/>
            <a:r>
              <a:rPr lang="en-AU" sz="1600" dirty="0"/>
              <a:t>How to Manage and Control Asbestos in the Workplace Code of Practice.</a:t>
            </a:r>
          </a:p>
          <a:p>
            <a:pPr marL="457200" lvl="1" indent="0">
              <a:buNone/>
            </a:pPr>
            <a:r>
              <a:rPr lang="en-AU" sz="1600" u="sng" dirty="0"/>
              <a:t>Or the</a:t>
            </a:r>
          </a:p>
          <a:p>
            <a:pPr lvl="1"/>
            <a:r>
              <a:rPr lang="en-AU" sz="1600" dirty="0"/>
              <a:t>How to Safely Remove Asbestos Code of Practice 2011.</a:t>
            </a:r>
            <a:br>
              <a:rPr lang="en-AU" sz="1600" dirty="0"/>
            </a:br>
            <a:endParaRPr lang="en-AU" sz="1600" dirty="0"/>
          </a:p>
          <a:p>
            <a:r>
              <a:rPr lang="en-AU" sz="1600" dirty="0"/>
              <a:t>The Codes provide a number of recommended safe working practices for work involving ACM, </a:t>
            </a:r>
            <a:r>
              <a:rPr lang="en-AU" sz="1600" b="1" dirty="0"/>
              <a:t>these must be followed</a:t>
            </a:r>
            <a:r>
              <a:rPr lang="en-AU" sz="1600" dirty="0"/>
              <a:t>.</a:t>
            </a:r>
          </a:p>
        </p:txBody>
      </p:sp>
    </p:spTree>
    <p:extLst>
      <p:ext uri="{BB962C8B-B14F-4D97-AF65-F5344CB8AC3E}">
        <p14:creationId xmlns:p14="http://schemas.microsoft.com/office/powerpoint/2010/main" val="333355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Slips, Trips and Falls</a:t>
            </a:r>
          </a:p>
        </p:txBody>
      </p:sp>
      <p:sp>
        <p:nvSpPr>
          <p:cNvPr id="13317" name="Content Placeholder 5"/>
          <p:cNvSpPr>
            <a:spLocks noGrp="1"/>
          </p:cNvSpPr>
          <p:nvPr>
            <p:ph idx="1"/>
          </p:nvPr>
        </p:nvSpPr>
        <p:spPr>
          <a:xfrm>
            <a:off x="755650" y="1214438"/>
            <a:ext cx="7931150" cy="5143500"/>
          </a:xfrm>
        </p:spPr>
        <p:txBody>
          <a:bodyPr/>
          <a:lstStyle/>
          <a:p>
            <a:pPr marL="0" indent="0">
              <a:buNone/>
            </a:pPr>
            <a:r>
              <a:rPr lang="en-AU" sz="1600" dirty="0"/>
              <a:t>To minimise the risk of suffering a slip, trip or fall incident you should:</a:t>
            </a:r>
            <a:br>
              <a:rPr lang="en-AU" sz="1600" dirty="0"/>
            </a:br>
            <a:endParaRPr lang="en-AU" sz="1600" dirty="0"/>
          </a:p>
          <a:p>
            <a:pPr lvl="0"/>
            <a:r>
              <a:rPr lang="en-AU" sz="1600" dirty="0"/>
              <a:t>Keep walkways / aisles and stairs clear of hazards.</a:t>
            </a:r>
            <a:br>
              <a:rPr lang="en-AU" sz="1600" dirty="0"/>
            </a:br>
            <a:endParaRPr lang="en-AU" sz="1600" dirty="0"/>
          </a:p>
          <a:p>
            <a:pPr lvl="0"/>
            <a:r>
              <a:rPr lang="en-AU" sz="1600" dirty="0"/>
              <a:t>Be aware of work environment e.g. uneven surfaces, earthworks &amp; slippery conditions etc.</a:t>
            </a:r>
            <a:br>
              <a:rPr lang="en-AU" sz="1600" dirty="0"/>
            </a:br>
            <a:endParaRPr lang="en-AU" sz="1600" dirty="0"/>
          </a:p>
          <a:p>
            <a:pPr lvl="0"/>
            <a:r>
              <a:rPr lang="en-AU" sz="1600" dirty="0"/>
              <a:t>Wear suitable footwear in good condition, depending on your role either safety footwear or sound enclosed footwear.</a:t>
            </a:r>
            <a:br>
              <a:rPr lang="en-AU" sz="1600" dirty="0"/>
            </a:br>
            <a:endParaRPr lang="en-AU" sz="1600" dirty="0"/>
          </a:p>
          <a:p>
            <a:pPr lvl="0"/>
            <a:r>
              <a:rPr lang="en-AU" sz="1600" dirty="0"/>
              <a:t>Use handrails, walkways and stairs provided.</a:t>
            </a:r>
            <a:br>
              <a:rPr lang="en-AU" sz="1600" dirty="0"/>
            </a:br>
            <a:endParaRPr lang="en-AU" sz="1600" dirty="0"/>
          </a:p>
          <a:p>
            <a:pPr lvl="0"/>
            <a:r>
              <a:rPr lang="en-AU" sz="1600" dirty="0"/>
              <a:t>Comply with barricading and signage.</a:t>
            </a:r>
          </a:p>
        </p:txBody>
      </p:sp>
    </p:spTree>
    <p:extLst>
      <p:ext uri="{BB962C8B-B14F-4D97-AF65-F5344CB8AC3E}">
        <p14:creationId xmlns:p14="http://schemas.microsoft.com/office/powerpoint/2010/main" val="333355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Manual Handling</a:t>
            </a:r>
          </a:p>
        </p:txBody>
      </p:sp>
      <p:sp>
        <p:nvSpPr>
          <p:cNvPr id="13317" name="Content Placeholder 5"/>
          <p:cNvSpPr>
            <a:spLocks noGrp="1"/>
          </p:cNvSpPr>
          <p:nvPr>
            <p:ph idx="1"/>
          </p:nvPr>
        </p:nvSpPr>
        <p:spPr>
          <a:xfrm>
            <a:off x="755650" y="1214438"/>
            <a:ext cx="7931150" cy="5143500"/>
          </a:xfrm>
        </p:spPr>
        <p:txBody>
          <a:bodyPr/>
          <a:lstStyle/>
          <a:p>
            <a:r>
              <a:rPr lang="en-AU" sz="1600" dirty="0"/>
              <a:t>Manual handling tasks are those requiring the use of force exerted by a person to grasp, manipulate, strike, throw, carry, move, lift, lower, push or pull, hold or restrain an object, load or body part.</a:t>
            </a:r>
            <a:br>
              <a:rPr lang="en-AU" sz="1600" dirty="0"/>
            </a:br>
            <a:endParaRPr lang="en-AU" sz="1600" dirty="0"/>
          </a:p>
          <a:p>
            <a:r>
              <a:rPr lang="en-AU" sz="1600" dirty="0"/>
              <a:t>All occupations have an element of manual handling.</a:t>
            </a:r>
            <a:br>
              <a:rPr lang="en-AU" sz="1600" dirty="0"/>
            </a:br>
            <a:endParaRPr lang="en-AU" sz="1600" dirty="0"/>
          </a:p>
          <a:p>
            <a:r>
              <a:rPr lang="en-AU" sz="1600" dirty="0"/>
              <a:t>Some simple rules to ensure that your manual handling or lifting are performed safely include:</a:t>
            </a:r>
          </a:p>
          <a:p>
            <a:pPr lvl="1"/>
            <a:r>
              <a:rPr lang="en-AU" sz="1600" dirty="0"/>
              <a:t>Plan the lift</a:t>
            </a:r>
          </a:p>
          <a:p>
            <a:pPr lvl="1"/>
            <a:r>
              <a:rPr lang="en-AU" sz="1600" dirty="0"/>
              <a:t>Use manual handling aids if possible</a:t>
            </a:r>
          </a:p>
        </p:txBody>
      </p:sp>
    </p:spTree>
    <p:extLst>
      <p:ext uri="{BB962C8B-B14F-4D97-AF65-F5344CB8AC3E}">
        <p14:creationId xmlns:p14="http://schemas.microsoft.com/office/powerpoint/2010/main" val="3333552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Manual Handling</a:t>
            </a:r>
          </a:p>
        </p:txBody>
      </p:sp>
      <p:sp>
        <p:nvSpPr>
          <p:cNvPr id="13317" name="Content Placeholder 5"/>
          <p:cNvSpPr>
            <a:spLocks noGrp="1"/>
          </p:cNvSpPr>
          <p:nvPr>
            <p:ph idx="1"/>
          </p:nvPr>
        </p:nvSpPr>
        <p:spPr>
          <a:xfrm>
            <a:off x="755650" y="1214438"/>
            <a:ext cx="7931150" cy="5143500"/>
          </a:xfrm>
        </p:spPr>
        <p:txBody>
          <a:bodyPr/>
          <a:lstStyle/>
          <a:p>
            <a:r>
              <a:rPr lang="en-AU" sz="1600" dirty="0"/>
              <a:t>It is important to plan for manual handling tasks with a view to minimise the amount of manual handling, where possible manual handling aides should be used. </a:t>
            </a:r>
            <a:br>
              <a:rPr lang="en-AU" sz="1600" dirty="0"/>
            </a:br>
            <a:br>
              <a:rPr lang="en-AU" sz="1600" dirty="0"/>
            </a:br>
            <a:r>
              <a:rPr lang="en-AU" sz="1600" dirty="0"/>
              <a:t>Where manual lifting is required</a:t>
            </a:r>
          </a:p>
          <a:p>
            <a:pPr lvl="0"/>
            <a:r>
              <a:rPr lang="en-AU" sz="1600" dirty="0"/>
              <a:t>Determine the best technique for lifting</a:t>
            </a:r>
          </a:p>
          <a:p>
            <a:pPr lvl="0"/>
            <a:r>
              <a:rPr lang="en-AU" sz="1600" dirty="0"/>
              <a:t>Ensure a secure grip on the item</a:t>
            </a:r>
          </a:p>
          <a:p>
            <a:pPr lvl="0"/>
            <a:r>
              <a:rPr lang="en-AU" sz="1600" dirty="0"/>
              <a:t>Pull the load close to body (the further out you lift an object from your body the more risk you place on damaging your back)</a:t>
            </a:r>
          </a:p>
          <a:p>
            <a:pPr lvl="0"/>
            <a:r>
              <a:rPr lang="en-AU" sz="1600" dirty="0"/>
              <a:t>Bend at your knees to lift, not your back</a:t>
            </a:r>
          </a:p>
          <a:p>
            <a:pPr lvl="0"/>
            <a:r>
              <a:rPr lang="en-AU" sz="1600" dirty="0"/>
              <a:t>Alternate heavy handling tasks with lighter work</a:t>
            </a:r>
          </a:p>
          <a:p>
            <a:pPr lvl="0"/>
            <a:r>
              <a:rPr lang="en-AU" sz="1600" dirty="0"/>
              <a:t>Use team lifting</a:t>
            </a:r>
          </a:p>
          <a:p>
            <a:pPr lvl="0"/>
            <a:r>
              <a:rPr lang="en-AU" sz="1600" dirty="0"/>
              <a:t>Avoid lifting with one hand</a:t>
            </a:r>
          </a:p>
          <a:p>
            <a:pPr>
              <a:spcBef>
                <a:spcPct val="0"/>
              </a:spcBef>
              <a:buFont typeface="Arial" charset="0"/>
              <a:buNone/>
            </a:pPr>
            <a:r>
              <a:rPr lang="en-US" altLang="en-US" sz="1600" b="1" dirty="0"/>
              <a:t>	</a:t>
            </a:r>
            <a:endParaRPr lang="en-AU" altLang="en-US" sz="1600" b="1" u="sng" dirty="0"/>
          </a:p>
        </p:txBody>
      </p:sp>
    </p:spTree>
    <p:extLst>
      <p:ext uri="{BB962C8B-B14F-4D97-AF65-F5344CB8AC3E}">
        <p14:creationId xmlns:p14="http://schemas.microsoft.com/office/powerpoint/2010/main" val="3333552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General Health &amp; Hygiene</a:t>
            </a:r>
          </a:p>
        </p:txBody>
      </p:sp>
      <p:sp>
        <p:nvSpPr>
          <p:cNvPr id="13317" name="Content Placeholder 5"/>
          <p:cNvSpPr>
            <a:spLocks noGrp="1"/>
          </p:cNvSpPr>
          <p:nvPr>
            <p:ph idx="1"/>
          </p:nvPr>
        </p:nvSpPr>
        <p:spPr>
          <a:xfrm>
            <a:off x="755650" y="1214438"/>
            <a:ext cx="7931150" cy="5143500"/>
          </a:xfrm>
        </p:spPr>
        <p:txBody>
          <a:bodyPr/>
          <a:lstStyle/>
          <a:p>
            <a:pPr marL="0" indent="0">
              <a:buNone/>
            </a:pPr>
            <a:r>
              <a:rPr lang="en-AU" sz="1600" dirty="0"/>
              <a:t>Council recommends following these basic rules to prevent injury:</a:t>
            </a:r>
            <a:br>
              <a:rPr lang="en-AU" sz="1600" dirty="0"/>
            </a:br>
            <a:endParaRPr lang="en-AU" sz="1600" dirty="0"/>
          </a:p>
          <a:p>
            <a:pPr lvl="0"/>
            <a:r>
              <a:rPr lang="en-AU" sz="1600" dirty="0"/>
              <a:t>DO NOT wear jewellery that could catch in machinery and equipment.</a:t>
            </a:r>
            <a:br>
              <a:rPr lang="en-AU" sz="1600" dirty="0"/>
            </a:br>
            <a:endParaRPr lang="en-AU" sz="1600" dirty="0"/>
          </a:p>
          <a:p>
            <a:pPr lvl="0"/>
            <a:r>
              <a:rPr lang="en-AU" sz="1600" dirty="0"/>
              <a:t>Ensure all cuts, abrasions etc are kept clean and covered.</a:t>
            </a:r>
            <a:br>
              <a:rPr lang="en-AU" sz="1600" dirty="0"/>
            </a:br>
            <a:endParaRPr lang="en-AU" sz="1600" dirty="0"/>
          </a:p>
          <a:p>
            <a:pPr lvl="0"/>
            <a:r>
              <a:rPr lang="en-AU" sz="1600" dirty="0"/>
              <a:t>Wash up before eating or smoking (especially when using pesticides and chemicals).</a:t>
            </a:r>
            <a:br>
              <a:rPr lang="en-AU" sz="1600" dirty="0"/>
            </a:br>
            <a:endParaRPr lang="en-AU" sz="1600" dirty="0"/>
          </a:p>
          <a:p>
            <a:pPr lvl="0"/>
            <a:r>
              <a:rPr lang="en-AU" sz="1600" dirty="0"/>
              <a:t>Do not use other people’s Personal Protective Equipment (PPE).</a:t>
            </a:r>
            <a:br>
              <a:rPr lang="en-AU" sz="1600" dirty="0"/>
            </a:br>
            <a:endParaRPr lang="en-AU" sz="1600" dirty="0"/>
          </a:p>
          <a:p>
            <a:pPr lvl="0"/>
            <a:r>
              <a:rPr lang="en-AU" sz="1600" dirty="0"/>
              <a:t>Store and maintain your own Personal Protective Equipment (PPE) in good condition, clean and ready for use.</a:t>
            </a:r>
          </a:p>
        </p:txBody>
      </p:sp>
    </p:spTree>
    <p:extLst>
      <p:ext uri="{BB962C8B-B14F-4D97-AF65-F5344CB8AC3E}">
        <p14:creationId xmlns:p14="http://schemas.microsoft.com/office/powerpoint/2010/main" val="287362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Noise</a:t>
            </a:r>
          </a:p>
        </p:txBody>
      </p:sp>
      <p:sp>
        <p:nvSpPr>
          <p:cNvPr id="13317" name="Content Placeholder 5"/>
          <p:cNvSpPr>
            <a:spLocks noGrp="1"/>
          </p:cNvSpPr>
          <p:nvPr>
            <p:ph idx="1"/>
          </p:nvPr>
        </p:nvSpPr>
        <p:spPr>
          <a:xfrm>
            <a:off x="755650" y="1214438"/>
            <a:ext cx="7931150" cy="5143500"/>
          </a:xfrm>
        </p:spPr>
        <p:txBody>
          <a:bodyPr/>
          <a:lstStyle/>
          <a:p>
            <a:r>
              <a:rPr lang="en-AU" sz="1600" dirty="0"/>
              <a:t>Be aware of the noise in your working area and do not put yourself at risk. As a general rule, if you cannot hold a conversation at a metre / metre and a half away from someone then it is too noisy for you to be there. Use hearing protection or remove yourself to another quieter area to continue the conversation.</a:t>
            </a:r>
            <a:br>
              <a:rPr lang="en-AU" sz="1600" dirty="0"/>
            </a:br>
            <a:endParaRPr lang="en-AU" sz="1600" dirty="0"/>
          </a:p>
          <a:p>
            <a:r>
              <a:rPr lang="en-AU" sz="1600" dirty="0"/>
              <a:t> The effects of excessive noise include:</a:t>
            </a:r>
          </a:p>
          <a:p>
            <a:pPr lvl="1"/>
            <a:r>
              <a:rPr lang="en-AU" sz="1600" dirty="0"/>
              <a:t>Hearing loss</a:t>
            </a:r>
          </a:p>
          <a:p>
            <a:pPr lvl="1"/>
            <a:r>
              <a:rPr lang="en-AU" sz="1600" dirty="0"/>
              <a:t>Tinnitus (ringing in the ears)</a:t>
            </a:r>
          </a:p>
          <a:p>
            <a:pPr lvl="1"/>
            <a:r>
              <a:rPr lang="en-AU" sz="1600" dirty="0"/>
              <a:t>Effect on work performance</a:t>
            </a:r>
          </a:p>
          <a:p>
            <a:pPr lvl="1"/>
            <a:r>
              <a:rPr lang="en-AU" sz="1600" dirty="0"/>
              <a:t>Effect on communication and conversation</a:t>
            </a:r>
          </a:p>
          <a:p>
            <a:pPr lvl="1"/>
            <a:r>
              <a:rPr lang="en-AU" sz="1600" dirty="0"/>
              <a:t>Annoyance</a:t>
            </a:r>
          </a:p>
        </p:txBody>
      </p:sp>
    </p:spTree>
    <p:extLst>
      <p:ext uri="{BB962C8B-B14F-4D97-AF65-F5344CB8AC3E}">
        <p14:creationId xmlns:p14="http://schemas.microsoft.com/office/powerpoint/2010/main" val="287362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Fitness for Work</a:t>
            </a:r>
          </a:p>
        </p:txBody>
      </p:sp>
      <p:sp>
        <p:nvSpPr>
          <p:cNvPr id="13317" name="Content Placeholder 5"/>
          <p:cNvSpPr>
            <a:spLocks noGrp="1"/>
          </p:cNvSpPr>
          <p:nvPr>
            <p:ph idx="1"/>
          </p:nvPr>
        </p:nvSpPr>
        <p:spPr>
          <a:xfrm>
            <a:off x="755650" y="1214438"/>
            <a:ext cx="7931150" cy="5143500"/>
          </a:xfrm>
        </p:spPr>
        <p:txBody>
          <a:bodyPr/>
          <a:lstStyle/>
          <a:p>
            <a:r>
              <a:rPr lang="en-AU" sz="1600" dirty="0"/>
              <a:t>Council has a Fitness for Work Policy that outlines Council's commitment to providing a place and systems of work that promote a 'fit for work' culture.</a:t>
            </a:r>
            <a:br>
              <a:rPr lang="en-AU" sz="1600" dirty="0"/>
            </a:br>
            <a:endParaRPr lang="en-AU" sz="1600" dirty="0"/>
          </a:p>
          <a:p>
            <a:r>
              <a:rPr lang="en-AU" sz="1600" dirty="0"/>
              <a:t>Council has responsibility to take appropriate action when health, safety or work performance of contractors is impacted by factors including adverse affects of medical conditions, level of physical fitness, fatigue, stress or the use of alcohol and other drugs.</a:t>
            </a:r>
            <a:br>
              <a:rPr lang="en-AU" sz="1600" dirty="0"/>
            </a:br>
            <a:endParaRPr lang="en-AU" sz="1600" dirty="0"/>
          </a:p>
          <a:p>
            <a:r>
              <a:rPr lang="en-AU" sz="1600" dirty="0"/>
              <a:t>Contractors have an obligation to manage individual factors that affect fitness for work (e.g. ensure adequate rest, control alcohol and drug use) and report any problems with fitness for work to the site/event supervisor.</a:t>
            </a:r>
            <a:br>
              <a:rPr lang="en-AU" sz="1600" dirty="0"/>
            </a:br>
            <a:endParaRPr lang="en-AU" sz="1600" dirty="0"/>
          </a:p>
          <a:p>
            <a:r>
              <a:rPr lang="en-AU" sz="1600" dirty="0"/>
              <a:t>If Contractors are found to be unfit for work Council will contact their Employer who will provide suitable alternative duties or exclusion from site, or stand down the person for a nominated period.</a:t>
            </a:r>
          </a:p>
        </p:txBody>
      </p:sp>
    </p:spTree>
    <p:extLst>
      <p:ext uri="{BB962C8B-B14F-4D97-AF65-F5344CB8AC3E}">
        <p14:creationId xmlns:p14="http://schemas.microsoft.com/office/powerpoint/2010/main" val="287362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500063"/>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7172" name="Rectangle 3"/>
          <p:cNvSpPr txBox="1">
            <a:spLocks noChangeArrowheads="1"/>
          </p:cNvSpPr>
          <p:nvPr/>
        </p:nvSpPr>
        <p:spPr bwMode="auto">
          <a:xfrm>
            <a:off x="1071563" y="1571625"/>
            <a:ext cx="77866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FontTx/>
              <a:buChar char="•"/>
            </a:pPr>
            <a:endParaRPr lang="en-US" altLang="en-US" sz="2400" dirty="0">
              <a:solidFill>
                <a:prstClr val="black"/>
              </a:solidFill>
              <a:latin typeface="Century Gothic" pitchFamily="34" charset="0"/>
            </a:endParaRPr>
          </a:p>
        </p:txBody>
      </p:sp>
      <p:sp>
        <p:nvSpPr>
          <p:cNvPr id="7173" name="Title 4"/>
          <p:cNvSpPr>
            <a:spLocks noGrp="1"/>
          </p:cNvSpPr>
          <p:nvPr>
            <p:ph type="title"/>
          </p:nvPr>
        </p:nvSpPr>
        <p:spPr>
          <a:xfrm>
            <a:off x="1042988" y="476250"/>
            <a:ext cx="7643812" cy="720725"/>
          </a:xfrm>
        </p:spPr>
        <p:txBody>
          <a:bodyPr/>
          <a:lstStyle/>
          <a:p>
            <a:r>
              <a:rPr lang="en-AU" altLang="en-US" sz="2800" b="1" dirty="0"/>
              <a:t>INTRODUCTION</a:t>
            </a:r>
          </a:p>
        </p:txBody>
      </p:sp>
      <p:sp>
        <p:nvSpPr>
          <p:cNvPr id="6" name="Content Placeholder 5"/>
          <p:cNvSpPr>
            <a:spLocks noGrp="1"/>
          </p:cNvSpPr>
          <p:nvPr>
            <p:ph idx="1"/>
          </p:nvPr>
        </p:nvSpPr>
        <p:spPr>
          <a:xfrm>
            <a:off x="684213" y="1125538"/>
            <a:ext cx="8002587" cy="5183187"/>
          </a:xfrm>
        </p:spPr>
        <p:txBody>
          <a:bodyPr/>
          <a:lstStyle/>
          <a:p>
            <a:pPr marL="0" indent="0">
              <a:buNone/>
              <a:defRPr/>
            </a:pPr>
            <a:r>
              <a:rPr lang="en-US" sz="2000" dirty="0"/>
              <a:t>Welcome to Mount Isa City Council</a:t>
            </a:r>
          </a:p>
          <a:p>
            <a:pPr marL="0" indent="0">
              <a:buNone/>
              <a:defRPr/>
            </a:pPr>
            <a:endParaRPr lang="en-US" sz="2000" dirty="0"/>
          </a:p>
          <a:p>
            <a:pPr marL="0" indent="0">
              <a:buNone/>
              <a:defRPr/>
            </a:pPr>
            <a:r>
              <a:rPr lang="en-US" sz="2000" dirty="0"/>
              <a:t>Please view the following presentation to </a:t>
            </a:r>
            <a:r>
              <a:rPr lang="en-AU" sz="2000" dirty="0"/>
              <a:t>familiarise yourself with what we do and what our objectives are.</a:t>
            </a:r>
          </a:p>
          <a:p>
            <a:pPr marL="0" indent="0">
              <a:buNone/>
              <a:defRPr/>
            </a:pPr>
            <a:endParaRPr lang="en-AU" sz="2000" dirty="0"/>
          </a:p>
          <a:p>
            <a:pPr marL="0" indent="0">
              <a:buNone/>
              <a:defRPr/>
            </a:pPr>
            <a:r>
              <a:rPr lang="en-US" sz="2000" dirty="0"/>
              <a:t>After watching this presentation you are to complete the Contractor Induction Quiz which you will then email to </a:t>
            </a:r>
            <a:r>
              <a:rPr lang="en-US" sz="2000" dirty="0">
                <a:hlinkClick r:id="rId4"/>
              </a:rPr>
              <a:t>HR@mountisa.qld.gov.au</a:t>
            </a:r>
            <a:r>
              <a:rPr lang="en-US" sz="2000" dirty="0"/>
              <a:t> for it to be reviewed.</a:t>
            </a:r>
          </a:p>
          <a:p>
            <a:pPr marL="0" indent="0" eaLnBrk="1" hangingPunct="1">
              <a:spcBef>
                <a:spcPct val="25000"/>
              </a:spcBef>
              <a:buFontTx/>
              <a:buNone/>
              <a:defRPr/>
            </a:pPr>
            <a:endParaRPr lang="en-AU" sz="2000" b="1" dirty="0"/>
          </a:p>
          <a:p>
            <a:pPr marL="0" indent="0" eaLnBrk="1" hangingPunct="1">
              <a:spcBef>
                <a:spcPct val="25000"/>
              </a:spcBef>
              <a:buNone/>
              <a:defRPr/>
            </a:pPr>
            <a:r>
              <a:rPr lang="en-AU" sz="2000" dirty="0"/>
              <a:t>I look forward to your productive and positive contribution to Mount Isa City Council.</a:t>
            </a:r>
          </a:p>
          <a:p>
            <a:pPr marL="0" indent="0" eaLnBrk="1" hangingPunct="1">
              <a:lnSpc>
                <a:spcPct val="80000"/>
              </a:lnSpc>
              <a:spcBef>
                <a:spcPct val="25000"/>
              </a:spcBef>
              <a:buFontTx/>
              <a:buNone/>
              <a:defRPr/>
            </a:pPr>
            <a:endParaRPr lang="en-AU" sz="2000" b="1" dirty="0"/>
          </a:p>
          <a:p>
            <a:pPr marL="0" indent="0" eaLnBrk="1" hangingPunct="1">
              <a:lnSpc>
                <a:spcPct val="80000"/>
              </a:lnSpc>
              <a:spcBef>
                <a:spcPct val="25000"/>
              </a:spcBef>
              <a:buFontTx/>
              <a:buNone/>
              <a:defRPr/>
            </a:pPr>
            <a:r>
              <a:rPr lang="en-AU" sz="2000" b="1" dirty="0"/>
              <a:t>Sharon Ibardolaza</a:t>
            </a:r>
          </a:p>
          <a:p>
            <a:pPr marL="0" indent="0" eaLnBrk="1" hangingPunct="1">
              <a:lnSpc>
                <a:spcPct val="80000"/>
              </a:lnSpc>
              <a:buFontTx/>
              <a:buNone/>
              <a:defRPr/>
            </a:pPr>
            <a:r>
              <a:rPr lang="en-AU" sz="2000" b="1" u="sng" dirty="0"/>
              <a:t>Chief Executive Officer</a:t>
            </a:r>
            <a:endParaRPr lang="en-US" sz="2000" b="1" u="sng" dirty="0"/>
          </a:p>
          <a:p>
            <a:pPr marL="0" indent="0" eaLnBrk="1" hangingPunct="1">
              <a:buFontTx/>
              <a:buNone/>
              <a:defRPr/>
            </a:pPr>
            <a:endParaRPr lang="en-AU" sz="2000" dirty="0"/>
          </a:p>
        </p:txBody>
      </p:sp>
      <p:sp>
        <p:nvSpPr>
          <p:cNvPr id="7" name="Date Placeholder 6"/>
          <p:cNvSpPr>
            <a:spLocks noGrp="1"/>
          </p:cNvSpPr>
          <p:nvPr>
            <p:ph type="dt" sz="quarter" idx="10"/>
          </p:nvPr>
        </p:nvSpPr>
        <p:spPr/>
        <p:txBody>
          <a:bodyPr/>
          <a:lstStyle/>
          <a:p>
            <a:pPr>
              <a:defRPr/>
            </a:pPr>
            <a:fld id="{9E75BFBD-8583-403D-8168-A0FD3610D09B}" type="datetime1">
              <a:rPr lang="en-AU">
                <a:solidFill>
                  <a:prstClr val="black">
                    <a:tint val="75000"/>
                  </a:prstClr>
                </a:solidFill>
              </a:rPr>
              <a:pPr>
                <a:defRPr/>
              </a:pPr>
              <a:t>8/06/2020</a:t>
            </a:fld>
            <a:endParaRPr lang="en-US" dirty="0">
              <a:solidFill>
                <a:prstClr val="black">
                  <a:tint val="75000"/>
                </a:prstClr>
              </a:solidFill>
            </a:endParaRPr>
          </a:p>
        </p:txBody>
      </p:sp>
    </p:spTree>
    <p:extLst>
      <p:ext uri="{BB962C8B-B14F-4D97-AF65-F5344CB8AC3E}">
        <p14:creationId xmlns:p14="http://schemas.microsoft.com/office/powerpoint/2010/main" val="380939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Fitness for Work</a:t>
            </a:r>
          </a:p>
        </p:txBody>
      </p:sp>
      <p:sp>
        <p:nvSpPr>
          <p:cNvPr id="13317" name="Content Placeholder 5"/>
          <p:cNvSpPr>
            <a:spLocks noGrp="1"/>
          </p:cNvSpPr>
          <p:nvPr>
            <p:ph idx="1"/>
          </p:nvPr>
        </p:nvSpPr>
        <p:spPr>
          <a:xfrm>
            <a:off x="755650" y="1214438"/>
            <a:ext cx="7931150" cy="5143500"/>
          </a:xfrm>
        </p:spPr>
        <p:txBody>
          <a:bodyPr/>
          <a:lstStyle/>
          <a:p>
            <a:r>
              <a:rPr lang="en-AU" sz="1600" dirty="0"/>
              <a:t>When exclusion from site is necessary Council will contact the Contractors Employer to provide transport to their home, if required.</a:t>
            </a:r>
            <a:br>
              <a:rPr lang="en-AU" sz="1600" dirty="0"/>
            </a:br>
            <a:endParaRPr lang="en-AU" sz="1600" dirty="0"/>
          </a:p>
          <a:p>
            <a:r>
              <a:rPr lang="en-AU" sz="1600" dirty="0"/>
              <a:t>Council has a Drug and Alcohol Policy, the purpose of which is to:</a:t>
            </a:r>
          </a:p>
          <a:p>
            <a:pPr lvl="1"/>
            <a:r>
              <a:rPr lang="en-AU" sz="1600" dirty="0"/>
              <a:t>Minimise the risk of drug and/or alcohol consumption that might affect the health, safety, productivity or efficiency of individuals present at any workplace; and</a:t>
            </a:r>
          </a:p>
          <a:p>
            <a:pPr lvl="1"/>
            <a:r>
              <a:rPr lang="en-AU" sz="1600" dirty="0"/>
              <a:t>To provide appropriate alcohol or other drug education and treatment referral as required as well as a fair and supportive response to employees hindered by alcohol or other drug use.</a:t>
            </a:r>
            <a:br>
              <a:rPr lang="en-AU" sz="1600" dirty="0"/>
            </a:br>
            <a:endParaRPr lang="en-AU" sz="1600" dirty="0"/>
          </a:p>
          <a:p>
            <a:r>
              <a:rPr lang="en-AU" sz="1600" dirty="0"/>
              <a:t>The policy prohibits the possession, distribution and use of illicit drugs while at work and applies to ALL Council employees and any person who performs work for Council.</a:t>
            </a:r>
            <a:endParaRPr lang="en-AU" sz="1200" dirty="0"/>
          </a:p>
        </p:txBody>
      </p:sp>
    </p:spTree>
    <p:extLst>
      <p:ext uri="{BB962C8B-B14F-4D97-AF65-F5344CB8AC3E}">
        <p14:creationId xmlns:p14="http://schemas.microsoft.com/office/powerpoint/2010/main" val="287362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Communicable Diseases</a:t>
            </a:r>
          </a:p>
        </p:txBody>
      </p:sp>
      <p:sp>
        <p:nvSpPr>
          <p:cNvPr id="13317" name="Content Placeholder 5"/>
          <p:cNvSpPr>
            <a:spLocks noGrp="1"/>
          </p:cNvSpPr>
          <p:nvPr>
            <p:ph idx="1"/>
          </p:nvPr>
        </p:nvSpPr>
        <p:spPr>
          <a:xfrm>
            <a:off x="755650" y="1214438"/>
            <a:ext cx="7931150" cy="5143500"/>
          </a:xfrm>
        </p:spPr>
        <p:txBody>
          <a:bodyPr/>
          <a:lstStyle/>
          <a:p>
            <a:r>
              <a:rPr lang="en-AU" sz="1600" dirty="0"/>
              <a:t>Transmission of infectious/communicable diseases in the workplace will generally occur in one of two ways:</a:t>
            </a:r>
          </a:p>
          <a:p>
            <a:pPr lvl="1"/>
            <a:r>
              <a:rPr lang="en-AU" sz="1600" dirty="0"/>
              <a:t>Through penetration of the skin with sharps contaminated with infected blood or body fluids;</a:t>
            </a:r>
          </a:p>
          <a:p>
            <a:pPr lvl="1"/>
            <a:r>
              <a:rPr lang="en-AU" sz="1600" dirty="0"/>
              <a:t>When infected blood or body fluids splash into the eye, onto broken skin or into a cut.</a:t>
            </a:r>
          </a:p>
          <a:p>
            <a:pPr lvl="1"/>
            <a:endParaRPr lang="en-AU" sz="1600" dirty="0"/>
          </a:p>
          <a:p>
            <a:r>
              <a:rPr lang="en-AU" sz="1600" dirty="0"/>
              <a:t>To protect yourself from sharps injuries you need to be aware of the environment you are in and ensure that you are using the correct PPE.  Sharps have been found in garden beds, amenities blocks, maintenance holes, hedges and various park grounds.</a:t>
            </a:r>
            <a:br>
              <a:rPr lang="en-AU" sz="1600" dirty="0"/>
            </a:br>
            <a:endParaRPr lang="en-AU" sz="1600" dirty="0"/>
          </a:p>
          <a:p>
            <a:r>
              <a:rPr lang="en-AU" sz="1600" dirty="0"/>
              <a:t>If your skin is penetrated with sharps advise your supervisor immediately. You will need to submit an incident report and may be required to seek medical attention.</a:t>
            </a:r>
          </a:p>
        </p:txBody>
      </p:sp>
    </p:spTree>
    <p:extLst>
      <p:ext uri="{BB962C8B-B14F-4D97-AF65-F5344CB8AC3E}">
        <p14:creationId xmlns:p14="http://schemas.microsoft.com/office/powerpoint/2010/main" val="287362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Hazardous Chemicals</a:t>
            </a:r>
          </a:p>
        </p:txBody>
      </p:sp>
      <p:sp>
        <p:nvSpPr>
          <p:cNvPr id="13317" name="Content Placeholder 5"/>
          <p:cNvSpPr>
            <a:spLocks noGrp="1"/>
          </p:cNvSpPr>
          <p:nvPr>
            <p:ph idx="1"/>
          </p:nvPr>
        </p:nvSpPr>
        <p:spPr>
          <a:xfrm>
            <a:off x="755650" y="1214438"/>
            <a:ext cx="7931150" cy="5143500"/>
          </a:xfrm>
        </p:spPr>
        <p:txBody>
          <a:bodyPr/>
          <a:lstStyle/>
          <a:p>
            <a:r>
              <a:rPr lang="en-AU" sz="1600" dirty="0"/>
              <a:t>These chemicals may enter the body through the eyes, mucus membranes, by being inhaled through the respiratory system, ingested through the mouth or absorbed through the skin.</a:t>
            </a:r>
            <a:br>
              <a:rPr lang="en-AU" sz="1600" dirty="0"/>
            </a:br>
            <a:endParaRPr lang="en-AU" sz="1600" dirty="0"/>
          </a:p>
          <a:p>
            <a:r>
              <a:rPr lang="en-AU" sz="1600" dirty="0"/>
              <a:t>Contractors must ensure all hazardous substances brought on to Council worksites are included in a Hazardous Substances Register which contains:</a:t>
            </a:r>
          </a:p>
          <a:p>
            <a:pPr lvl="0"/>
            <a:r>
              <a:rPr lang="en-AU" sz="1600" dirty="0"/>
              <a:t>A list of all the hazardous chemicals.</a:t>
            </a:r>
            <a:br>
              <a:rPr lang="en-AU" sz="1600" dirty="0"/>
            </a:br>
            <a:endParaRPr lang="en-AU" sz="1600" dirty="0"/>
          </a:p>
          <a:p>
            <a:pPr lvl="0"/>
            <a:r>
              <a:rPr lang="en-AU" sz="1600" dirty="0"/>
              <a:t>Safety Data Sheet/s (SDS) for all hazardous chemicals.</a:t>
            </a:r>
            <a:br>
              <a:rPr lang="en-AU" sz="1600" dirty="0"/>
            </a:br>
            <a:endParaRPr lang="en-AU" sz="1600" dirty="0"/>
          </a:p>
          <a:p>
            <a:r>
              <a:rPr lang="en-AU" sz="1600" dirty="0"/>
              <a:t>The Safety Data Sheet (SDS) states if a chemical is a hazardous chemical.</a:t>
            </a:r>
          </a:p>
        </p:txBody>
      </p:sp>
    </p:spTree>
    <p:extLst>
      <p:ext uri="{BB962C8B-B14F-4D97-AF65-F5344CB8AC3E}">
        <p14:creationId xmlns:p14="http://schemas.microsoft.com/office/powerpoint/2010/main" val="287362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Hazardous Chemicals</a:t>
            </a:r>
          </a:p>
        </p:txBody>
      </p:sp>
      <p:sp>
        <p:nvSpPr>
          <p:cNvPr id="13317" name="Content Placeholder 5"/>
          <p:cNvSpPr>
            <a:spLocks noGrp="1"/>
          </p:cNvSpPr>
          <p:nvPr>
            <p:ph idx="1"/>
          </p:nvPr>
        </p:nvSpPr>
        <p:spPr>
          <a:xfrm>
            <a:off x="755650" y="1214438"/>
            <a:ext cx="7931150" cy="5143500"/>
          </a:xfrm>
        </p:spPr>
        <p:txBody>
          <a:bodyPr/>
          <a:lstStyle/>
          <a:p>
            <a:r>
              <a:rPr lang="en-AU" sz="1600" dirty="0"/>
              <a:t>The SDS contains information which will assist in ensuring the safe use of the chemical at the particular worksite, eg first aid and PPE (Personal Protective Equipment) requirements.</a:t>
            </a:r>
            <a:br>
              <a:rPr lang="en-AU" sz="1600" dirty="0"/>
            </a:br>
            <a:endParaRPr lang="en-AU" sz="1600" dirty="0"/>
          </a:p>
          <a:p>
            <a:r>
              <a:rPr lang="en-AU" sz="1600" dirty="0"/>
              <a:t>In the event of an exposure incident the SDS provides information which the medical practitioner may be able to use to assist in treating the patient.</a:t>
            </a:r>
            <a:br>
              <a:rPr lang="en-AU" sz="1600" dirty="0"/>
            </a:br>
            <a:endParaRPr lang="en-AU" sz="1600" dirty="0"/>
          </a:p>
          <a:p>
            <a:r>
              <a:rPr lang="en-AU" sz="1600" dirty="0"/>
              <a:t>Consideration should be given to minimising the number and use of hazardous chemicals in the workplace. For example there may be opportunities to replace a hazardous chemical with a less hazardous one which does the same job.</a:t>
            </a:r>
            <a:br>
              <a:rPr lang="en-AU" sz="1600" dirty="0"/>
            </a:br>
            <a:endParaRPr lang="en-AU" sz="1600" dirty="0"/>
          </a:p>
          <a:p>
            <a:r>
              <a:rPr lang="en-AU" sz="1600" dirty="0"/>
              <a:t>NEVER place any chemical in a disused food or drink container.</a:t>
            </a:r>
          </a:p>
          <a:p>
            <a:pPr>
              <a:spcBef>
                <a:spcPct val="0"/>
              </a:spcBef>
              <a:buFont typeface="Arial" charset="0"/>
              <a:buNone/>
            </a:pPr>
            <a:r>
              <a:rPr lang="en-US" altLang="en-US" sz="1600" b="1" dirty="0"/>
              <a:t>	</a:t>
            </a:r>
            <a:endParaRPr lang="en-AU" altLang="en-US" sz="1600" b="1" u="sng" dirty="0"/>
          </a:p>
        </p:txBody>
      </p:sp>
    </p:spTree>
    <p:extLst>
      <p:ext uri="{BB962C8B-B14F-4D97-AF65-F5344CB8AC3E}">
        <p14:creationId xmlns:p14="http://schemas.microsoft.com/office/powerpoint/2010/main" val="1114393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Personal Protective Equipment (PPE)</a:t>
            </a:r>
          </a:p>
        </p:txBody>
      </p:sp>
      <p:sp>
        <p:nvSpPr>
          <p:cNvPr id="13317" name="Content Placeholder 5"/>
          <p:cNvSpPr>
            <a:spLocks noGrp="1"/>
          </p:cNvSpPr>
          <p:nvPr>
            <p:ph idx="1"/>
          </p:nvPr>
        </p:nvSpPr>
        <p:spPr>
          <a:xfrm>
            <a:off x="755650" y="1214438"/>
            <a:ext cx="7931150" cy="5143500"/>
          </a:xfrm>
        </p:spPr>
        <p:txBody>
          <a:bodyPr/>
          <a:lstStyle/>
          <a:p>
            <a:r>
              <a:rPr lang="en-AU" sz="1600" dirty="0"/>
              <a:t>Council's rules for PPE (Personal Protective Equipment) include:</a:t>
            </a:r>
          </a:p>
          <a:p>
            <a:pPr lvl="1"/>
            <a:r>
              <a:rPr lang="en-AU" sz="1600" dirty="0"/>
              <a:t>Make sure you’ve got it</a:t>
            </a:r>
          </a:p>
          <a:p>
            <a:pPr lvl="1"/>
            <a:r>
              <a:rPr lang="en-AU" sz="1600" dirty="0"/>
              <a:t>Make sure you know how to use it</a:t>
            </a:r>
          </a:p>
          <a:p>
            <a:pPr lvl="1"/>
            <a:r>
              <a:rPr lang="en-AU" sz="1600" dirty="0"/>
              <a:t>Make sure you use it (including sun protection)</a:t>
            </a:r>
          </a:p>
          <a:p>
            <a:pPr lvl="1"/>
            <a:r>
              <a:rPr lang="en-AU" sz="1600" dirty="0"/>
              <a:t>Make sure you store and maintain it correctly</a:t>
            </a:r>
          </a:p>
          <a:p>
            <a:pPr lvl="1"/>
            <a:r>
              <a:rPr lang="en-AU" sz="1600" dirty="0"/>
              <a:t>Replace it when it becomes worn</a:t>
            </a:r>
          </a:p>
          <a:p>
            <a:pPr lvl="1"/>
            <a:r>
              <a:rPr lang="en-AU" sz="1600" dirty="0"/>
              <a:t>Dispose of it properly</a:t>
            </a:r>
            <a:br>
              <a:rPr lang="en-AU" sz="1600" dirty="0"/>
            </a:br>
            <a:endParaRPr lang="en-AU" sz="1600" dirty="0"/>
          </a:p>
          <a:p>
            <a:r>
              <a:rPr lang="en-AU" sz="1600" dirty="0"/>
              <a:t>If you do not know how to use your PPE appropriately ensure that you ask your supervisor.</a:t>
            </a:r>
          </a:p>
          <a:p>
            <a:endParaRPr lang="en-AU" sz="1600" dirty="0"/>
          </a:p>
        </p:txBody>
      </p:sp>
    </p:spTree>
    <p:extLst>
      <p:ext uri="{BB962C8B-B14F-4D97-AF65-F5344CB8AC3E}">
        <p14:creationId xmlns:p14="http://schemas.microsoft.com/office/powerpoint/2010/main" val="1114393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Electrical Safety</a:t>
            </a:r>
          </a:p>
        </p:txBody>
      </p:sp>
      <p:sp>
        <p:nvSpPr>
          <p:cNvPr id="13317" name="Content Placeholder 5"/>
          <p:cNvSpPr>
            <a:spLocks noGrp="1"/>
          </p:cNvSpPr>
          <p:nvPr>
            <p:ph idx="1"/>
          </p:nvPr>
        </p:nvSpPr>
        <p:spPr>
          <a:xfrm>
            <a:off x="755650" y="1214438"/>
            <a:ext cx="7931150" cy="5143500"/>
          </a:xfrm>
        </p:spPr>
        <p:txBody>
          <a:bodyPr/>
          <a:lstStyle/>
          <a:p>
            <a:pPr marL="0" indent="0">
              <a:buNone/>
            </a:pPr>
            <a:r>
              <a:rPr lang="en-AU" sz="1600" dirty="0"/>
              <a:t>The following obligations are placed on employees / contractors to ensure the safe use of electricity in the workplace:</a:t>
            </a:r>
          </a:p>
          <a:p>
            <a:pPr lvl="0"/>
            <a:r>
              <a:rPr lang="en-AU" sz="1600" dirty="0"/>
              <a:t>Extension leads and flexible cables are to be protected from damage</a:t>
            </a:r>
          </a:p>
          <a:p>
            <a:pPr lvl="0"/>
            <a:r>
              <a:rPr lang="en-AU" sz="1600" dirty="0"/>
              <a:t>Piggy back leads and double adaptors are not to be used, power boards are acceptable</a:t>
            </a:r>
          </a:p>
          <a:p>
            <a:pPr lvl="0"/>
            <a:r>
              <a:rPr lang="en-AU" sz="1600" dirty="0"/>
              <a:t>If the workplace is not protected by an RCD (Residual Current Device) or Safety Switch, electrical equipment is not to be operated unless it’s through a portable RCD that has been inspected, tested and tagged by an electrical worker</a:t>
            </a:r>
          </a:p>
          <a:p>
            <a:pPr lvl="0"/>
            <a:r>
              <a:rPr lang="en-AU" sz="1600" dirty="0"/>
              <a:t>Do not use electrical tools in wet areas</a:t>
            </a:r>
          </a:p>
          <a:p>
            <a:pPr lvl="0"/>
            <a:r>
              <a:rPr lang="en-AU" sz="1600" dirty="0"/>
              <a:t>Unauthorised persons are not to attempt any electrical installation or repairs</a:t>
            </a:r>
          </a:p>
          <a:p>
            <a:pPr lvl="0"/>
            <a:r>
              <a:rPr lang="en-AU" sz="1600" dirty="0"/>
              <a:t>All workers are to be aware of overhead and underground electrical power lines</a:t>
            </a:r>
          </a:p>
          <a:p>
            <a:pPr lvl="0"/>
            <a:r>
              <a:rPr lang="en-AU" sz="1600" dirty="0"/>
              <a:t>Before connecting tools to a power source, all leads, plugs, connectors, guards, cases, accessories, switches etc must be checked for damage, defects, and tag expiry date</a:t>
            </a:r>
          </a:p>
          <a:p>
            <a:pPr lvl="0"/>
            <a:r>
              <a:rPr lang="en-AU" sz="1600" dirty="0"/>
              <a:t>Equipment that does not comply shall be removed from the workplace and tagged ‘out of service’</a:t>
            </a:r>
          </a:p>
        </p:txBody>
      </p:sp>
    </p:spTree>
    <p:extLst>
      <p:ext uri="{BB962C8B-B14F-4D97-AF65-F5344CB8AC3E}">
        <p14:creationId xmlns:p14="http://schemas.microsoft.com/office/powerpoint/2010/main" val="111439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Safety Signs</a:t>
            </a:r>
          </a:p>
        </p:txBody>
      </p:sp>
      <p:sp>
        <p:nvSpPr>
          <p:cNvPr id="13317" name="Content Placeholder 5"/>
          <p:cNvSpPr>
            <a:spLocks noGrp="1"/>
          </p:cNvSpPr>
          <p:nvPr>
            <p:ph idx="1"/>
          </p:nvPr>
        </p:nvSpPr>
        <p:spPr>
          <a:xfrm>
            <a:off x="755650" y="1214438"/>
            <a:ext cx="7931150" cy="5143500"/>
          </a:xfrm>
        </p:spPr>
        <p:txBody>
          <a:bodyPr/>
          <a:lstStyle/>
          <a:p>
            <a:r>
              <a:rPr lang="en-AU" sz="1600" b="1" dirty="0"/>
              <a:t>Safety signage</a:t>
            </a:r>
            <a:r>
              <a:rPr lang="en-AU" sz="1600" dirty="0"/>
              <a:t> plays an important role in site safety.</a:t>
            </a:r>
            <a:br>
              <a:rPr lang="en-AU" sz="1600" dirty="0"/>
            </a:br>
            <a:endParaRPr lang="en-AU" sz="1600" dirty="0"/>
          </a:p>
          <a:p>
            <a:endParaRPr lang="en-AU" sz="1600" b="1" dirty="0"/>
          </a:p>
          <a:p>
            <a:r>
              <a:rPr lang="en-AU" sz="1600" b="1" dirty="0"/>
              <a:t>Mandatory signs</a:t>
            </a:r>
            <a:r>
              <a:rPr lang="en-AU" sz="1600" dirty="0"/>
              <a:t> specify an instruction that </a:t>
            </a:r>
            <a:r>
              <a:rPr lang="en-AU" sz="1600" b="1" dirty="0"/>
              <a:t>must be carried out</a:t>
            </a:r>
            <a:r>
              <a:rPr lang="en-AU" sz="1600" dirty="0"/>
              <a:t>.</a:t>
            </a:r>
            <a:br>
              <a:rPr lang="en-AU" sz="1600" dirty="0"/>
            </a:br>
            <a:r>
              <a:rPr lang="en-AU" sz="1600" dirty="0"/>
              <a:t>Symbols (or "pictograms") are depicted in white on a blue circular background. Sign wording, is black lettering on a white background.</a:t>
            </a:r>
          </a:p>
          <a:p>
            <a:endParaRPr lang="en-AU" sz="1600" dirty="0"/>
          </a:p>
          <a:p>
            <a:pPr>
              <a:spcBef>
                <a:spcPct val="0"/>
              </a:spcBef>
              <a:buFont typeface="Arial" charset="0"/>
              <a:buNone/>
            </a:pPr>
            <a:r>
              <a:rPr lang="en-US" altLang="en-US" sz="1600" b="1" dirty="0"/>
              <a:t>	</a:t>
            </a:r>
            <a:endParaRPr lang="en-AU" altLang="en-US" sz="1600" b="1" u="sng" dirty="0"/>
          </a:p>
        </p:txBody>
      </p:sp>
      <p:grpSp>
        <p:nvGrpSpPr>
          <p:cNvPr id="2" name="Group 1"/>
          <p:cNvGrpSpPr/>
          <p:nvPr/>
        </p:nvGrpSpPr>
        <p:grpSpPr>
          <a:xfrm>
            <a:off x="2861320" y="3212976"/>
            <a:ext cx="3456503" cy="1273686"/>
            <a:chOff x="2843808" y="2776979"/>
            <a:chExt cx="3456503" cy="1273686"/>
          </a:xfrm>
        </p:grpSpPr>
        <p:pic>
          <p:nvPicPr>
            <p:cNvPr id="6" name="Picture 5" descr="EAR.jpg"/>
            <p:cNvPicPr/>
            <p:nvPr/>
          </p:nvPicPr>
          <p:blipFill>
            <a:blip r:embed="rId4" cstate="print"/>
            <a:stretch>
              <a:fillRect/>
            </a:stretch>
          </p:blipFill>
          <p:spPr>
            <a:xfrm>
              <a:off x="4140701" y="2807335"/>
              <a:ext cx="935355" cy="1243330"/>
            </a:xfrm>
            <a:prstGeom prst="rect">
              <a:avLst/>
            </a:prstGeom>
          </p:spPr>
        </p:pic>
        <p:pic>
          <p:nvPicPr>
            <p:cNvPr id="7" name="Picture 6" descr="eye.jpg"/>
            <p:cNvPicPr/>
            <p:nvPr/>
          </p:nvPicPr>
          <p:blipFill>
            <a:blip r:embed="rId5" cstate="print"/>
            <a:stretch>
              <a:fillRect/>
            </a:stretch>
          </p:blipFill>
          <p:spPr>
            <a:xfrm>
              <a:off x="2843808" y="2782059"/>
              <a:ext cx="925195" cy="1242695"/>
            </a:xfrm>
            <a:prstGeom prst="rect">
              <a:avLst/>
            </a:prstGeom>
          </p:spPr>
        </p:pic>
        <p:pic>
          <p:nvPicPr>
            <p:cNvPr id="8" name="Picture 7" descr="HEAD.jpg"/>
            <p:cNvPicPr/>
            <p:nvPr/>
          </p:nvPicPr>
          <p:blipFill>
            <a:blip r:embed="rId6" cstate="print"/>
            <a:stretch>
              <a:fillRect/>
            </a:stretch>
          </p:blipFill>
          <p:spPr>
            <a:xfrm>
              <a:off x="5364956" y="2776979"/>
              <a:ext cx="935355" cy="1247775"/>
            </a:xfrm>
            <a:prstGeom prst="rect">
              <a:avLst/>
            </a:prstGeom>
          </p:spPr>
        </p:pic>
      </p:grpSp>
    </p:spTree>
    <p:extLst>
      <p:ext uri="{BB962C8B-B14F-4D97-AF65-F5344CB8AC3E}">
        <p14:creationId xmlns:p14="http://schemas.microsoft.com/office/powerpoint/2010/main" val="111439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Safety Signs</a:t>
            </a:r>
          </a:p>
        </p:txBody>
      </p:sp>
      <p:sp>
        <p:nvSpPr>
          <p:cNvPr id="13317" name="Content Placeholder 5"/>
          <p:cNvSpPr>
            <a:spLocks noGrp="1"/>
          </p:cNvSpPr>
          <p:nvPr>
            <p:ph idx="1"/>
          </p:nvPr>
        </p:nvSpPr>
        <p:spPr>
          <a:xfrm>
            <a:off x="755650" y="1214438"/>
            <a:ext cx="7931150" cy="5143500"/>
          </a:xfrm>
        </p:spPr>
        <p:txBody>
          <a:bodyPr/>
          <a:lstStyle/>
          <a:p>
            <a:r>
              <a:rPr lang="en-AU" sz="1600" b="1" dirty="0"/>
              <a:t>Prohibition signs</a:t>
            </a:r>
            <a:r>
              <a:rPr lang="en-AU" sz="1600" dirty="0"/>
              <a:t> specify behaviour or actions which are not permitted. There is a circle and slash in red over the action symbol in black. Sign wording, is in black lettering on a white background.</a:t>
            </a:r>
          </a:p>
        </p:txBody>
      </p:sp>
      <p:grpSp>
        <p:nvGrpSpPr>
          <p:cNvPr id="2" name="Group 1"/>
          <p:cNvGrpSpPr/>
          <p:nvPr/>
        </p:nvGrpSpPr>
        <p:grpSpPr>
          <a:xfrm>
            <a:off x="2933556" y="2444750"/>
            <a:ext cx="3176254" cy="1127125"/>
            <a:chOff x="2933556" y="2855912"/>
            <a:chExt cx="3176254" cy="1127125"/>
          </a:xfrm>
        </p:grpSpPr>
        <p:pic>
          <p:nvPicPr>
            <p:cNvPr id="7" name="Picture 6" descr="SMOKE.jpg"/>
            <p:cNvPicPr/>
            <p:nvPr/>
          </p:nvPicPr>
          <p:blipFill>
            <a:blip r:embed="rId4" cstate="print"/>
            <a:stretch>
              <a:fillRect/>
            </a:stretch>
          </p:blipFill>
          <p:spPr>
            <a:xfrm>
              <a:off x="4157662" y="2874962"/>
              <a:ext cx="828675" cy="1108075"/>
            </a:xfrm>
            <a:prstGeom prst="rect">
              <a:avLst/>
            </a:prstGeom>
          </p:spPr>
        </p:pic>
        <p:pic>
          <p:nvPicPr>
            <p:cNvPr id="8" name="Picture 7" descr="FOOD.jpg"/>
            <p:cNvPicPr/>
            <p:nvPr/>
          </p:nvPicPr>
          <p:blipFill>
            <a:blip r:embed="rId5" cstate="print"/>
            <a:stretch>
              <a:fillRect/>
            </a:stretch>
          </p:blipFill>
          <p:spPr>
            <a:xfrm>
              <a:off x="2933556" y="2855912"/>
              <a:ext cx="824865" cy="1104900"/>
            </a:xfrm>
            <a:prstGeom prst="rect">
              <a:avLst/>
            </a:prstGeom>
          </p:spPr>
        </p:pic>
        <p:pic>
          <p:nvPicPr>
            <p:cNvPr id="9" name="Picture 8" descr="prohibition_sign.jpg"/>
            <p:cNvPicPr/>
            <p:nvPr/>
          </p:nvPicPr>
          <p:blipFill>
            <a:blip r:embed="rId6"/>
            <a:stretch>
              <a:fillRect/>
            </a:stretch>
          </p:blipFill>
          <p:spPr>
            <a:xfrm>
              <a:off x="5276055" y="2874962"/>
              <a:ext cx="833755" cy="1104900"/>
            </a:xfrm>
            <a:prstGeom prst="rect">
              <a:avLst/>
            </a:prstGeom>
          </p:spPr>
        </p:pic>
      </p:grpSp>
    </p:spTree>
    <p:extLst>
      <p:ext uri="{BB962C8B-B14F-4D97-AF65-F5344CB8AC3E}">
        <p14:creationId xmlns:p14="http://schemas.microsoft.com/office/powerpoint/2010/main" val="398996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Safety Signs</a:t>
            </a:r>
          </a:p>
        </p:txBody>
      </p:sp>
      <p:sp>
        <p:nvSpPr>
          <p:cNvPr id="13317" name="Content Placeholder 5"/>
          <p:cNvSpPr>
            <a:spLocks noGrp="1"/>
          </p:cNvSpPr>
          <p:nvPr>
            <p:ph idx="1"/>
          </p:nvPr>
        </p:nvSpPr>
        <p:spPr>
          <a:xfrm>
            <a:off x="755650" y="1214438"/>
            <a:ext cx="7931150" cy="5143500"/>
          </a:xfrm>
        </p:spPr>
        <p:txBody>
          <a:bodyPr/>
          <a:lstStyle/>
          <a:p>
            <a:r>
              <a:rPr lang="en-AU" sz="1600" b="1" dirty="0"/>
              <a:t>Danger signs</a:t>
            </a:r>
            <a:r>
              <a:rPr lang="en-AU" sz="1600" dirty="0"/>
              <a:t> are for warning when a hazard or a hazardous condition is likely to be life threatening. The word Danger is featured inside a red oval which in turn is inside a black rectangle.</a:t>
            </a:r>
          </a:p>
        </p:txBody>
      </p:sp>
      <p:pic>
        <p:nvPicPr>
          <p:cNvPr id="6" name="Picture 5" descr="CHEMICAL.jpg"/>
          <p:cNvPicPr/>
          <p:nvPr/>
        </p:nvPicPr>
        <p:blipFill>
          <a:blip r:embed="rId4" cstate="print"/>
          <a:stretch>
            <a:fillRect/>
          </a:stretch>
        </p:blipFill>
        <p:spPr>
          <a:xfrm>
            <a:off x="4499992" y="2906711"/>
            <a:ext cx="1333500" cy="1000125"/>
          </a:xfrm>
          <a:prstGeom prst="rect">
            <a:avLst/>
          </a:prstGeom>
        </p:spPr>
      </p:pic>
      <p:pic>
        <p:nvPicPr>
          <p:cNvPr id="7" name="Picture 6" descr="VOLTAGE.jpg"/>
          <p:cNvPicPr/>
          <p:nvPr/>
        </p:nvPicPr>
        <p:blipFill>
          <a:blip r:embed="rId5" cstate="print"/>
          <a:stretch>
            <a:fillRect/>
          </a:stretch>
        </p:blipFill>
        <p:spPr>
          <a:xfrm>
            <a:off x="2948732" y="2919412"/>
            <a:ext cx="1346200" cy="1009650"/>
          </a:xfrm>
          <a:prstGeom prst="rect">
            <a:avLst/>
          </a:prstGeom>
        </p:spPr>
      </p:pic>
    </p:spTree>
    <p:extLst>
      <p:ext uri="{BB962C8B-B14F-4D97-AF65-F5344CB8AC3E}">
        <p14:creationId xmlns:p14="http://schemas.microsoft.com/office/powerpoint/2010/main" val="209728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Safety Signs</a:t>
            </a:r>
          </a:p>
        </p:txBody>
      </p:sp>
      <p:sp>
        <p:nvSpPr>
          <p:cNvPr id="13317" name="Content Placeholder 5"/>
          <p:cNvSpPr>
            <a:spLocks noGrp="1"/>
          </p:cNvSpPr>
          <p:nvPr>
            <p:ph idx="1"/>
          </p:nvPr>
        </p:nvSpPr>
        <p:spPr>
          <a:xfrm>
            <a:off x="755650" y="1214438"/>
            <a:ext cx="7931150" cy="5143500"/>
          </a:xfrm>
        </p:spPr>
        <p:txBody>
          <a:bodyPr/>
          <a:lstStyle/>
          <a:p>
            <a:r>
              <a:rPr lang="en-AU" sz="1600" b="1" dirty="0"/>
              <a:t>Warning/Caution signs</a:t>
            </a:r>
            <a:r>
              <a:rPr lang="en-AU" sz="1600" dirty="0"/>
              <a:t> are to warn of hazards or a hazardous condition that is not likely to be life-threatening. The hazard symbol is black on a yellow background with a triangle depicted around the hazard symbol. Warning sign wording, is black lettering on a yellow background.</a:t>
            </a:r>
          </a:p>
          <a:p>
            <a:pPr>
              <a:spcBef>
                <a:spcPct val="0"/>
              </a:spcBef>
              <a:buFont typeface="Arial" charset="0"/>
              <a:buNone/>
            </a:pPr>
            <a:r>
              <a:rPr lang="en-US" altLang="en-US" sz="1600" b="1" dirty="0"/>
              <a:t>	</a:t>
            </a:r>
            <a:endParaRPr lang="en-AU" altLang="en-US" sz="1600" b="1" u="sng" dirty="0"/>
          </a:p>
        </p:txBody>
      </p:sp>
      <p:pic>
        <p:nvPicPr>
          <p:cNvPr id="6" name="Picture 5" descr="CARS.jpg"/>
          <p:cNvPicPr/>
          <p:nvPr/>
        </p:nvPicPr>
        <p:blipFill>
          <a:blip r:embed="rId4" cstate="print"/>
          <a:srcRect l="17878" t="6696" r="17759" b="8482"/>
          <a:stretch>
            <a:fillRect/>
          </a:stretch>
        </p:blipFill>
        <p:spPr>
          <a:xfrm>
            <a:off x="4716016" y="2624772"/>
            <a:ext cx="1219200" cy="1608455"/>
          </a:xfrm>
          <a:prstGeom prst="rect">
            <a:avLst/>
          </a:prstGeom>
        </p:spPr>
      </p:pic>
      <p:pic>
        <p:nvPicPr>
          <p:cNvPr id="7" name="Picture 6" descr="DO NOT ENTER2.jpg"/>
          <p:cNvPicPr/>
          <p:nvPr/>
        </p:nvPicPr>
        <p:blipFill>
          <a:blip r:embed="rId5" cstate="print"/>
          <a:srcRect l="11935" r="11936"/>
          <a:stretch>
            <a:fillRect/>
          </a:stretch>
        </p:blipFill>
        <p:spPr>
          <a:xfrm>
            <a:off x="2987824" y="2633027"/>
            <a:ext cx="1217930" cy="1600200"/>
          </a:xfrm>
          <a:prstGeom prst="rect">
            <a:avLst/>
          </a:prstGeom>
        </p:spPr>
      </p:pic>
    </p:spTree>
    <p:extLst>
      <p:ext uri="{BB962C8B-B14F-4D97-AF65-F5344CB8AC3E}">
        <p14:creationId xmlns:p14="http://schemas.microsoft.com/office/powerpoint/2010/main" val="209728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500063"/>
            <a:ext cx="8215312" cy="835025"/>
          </a:xfrm>
          <a:prstGeom prst="rect">
            <a:avLst/>
          </a:prstGeom>
        </p:spPr>
        <p:txBody>
          <a:bodyPr/>
          <a:lstStyle/>
          <a:p>
            <a:pPr algn="ctr" fontAlgn="auto">
              <a:spcAft>
                <a:spcPts val="0"/>
              </a:spcAft>
              <a:defRPr/>
            </a:pPr>
            <a:endParaRPr lang="en-US" sz="4400" b="1" i="1" dirty="0">
              <a:latin typeface="+mj-lt"/>
              <a:ea typeface="+mj-ea"/>
              <a:cs typeface="+mj-cs"/>
            </a:endParaRPr>
          </a:p>
        </p:txBody>
      </p:sp>
      <p:sp>
        <p:nvSpPr>
          <p:cNvPr id="6148" name="Rectangle 3"/>
          <p:cNvSpPr txBox="1">
            <a:spLocks noChangeArrowheads="1"/>
          </p:cNvSpPr>
          <p:nvPr/>
        </p:nvSpPr>
        <p:spPr bwMode="auto">
          <a:xfrm>
            <a:off x="1042988" y="1844675"/>
            <a:ext cx="77866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400" dirty="0">
              <a:latin typeface="Century Gothic" pitchFamily="34" charset="0"/>
            </a:endParaRPr>
          </a:p>
        </p:txBody>
      </p:sp>
      <p:sp>
        <p:nvSpPr>
          <p:cNvPr id="6149" name="Title 4"/>
          <p:cNvSpPr>
            <a:spLocks noGrp="1"/>
          </p:cNvSpPr>
          <p:nvPr>
            <p:ph type="title"/>
          </p:nvPr>
        </p:nvSpPr>
        <p:spPr/>
        <p:txBody>
          <a:bodyPr/>
          <a:lstStyle/>
          <a:p>
            <a:r>
              <a:rPr lang="en-AU" altLang="en-US" sz="2800" b="1" dirty="0"/>
              <a:t>COUNCIL’S ELECTED BODY</a:t>
            </a:r>
          </a:p>
        </p:txBody>
      </p:sp>
      <p:sp>
        <p:nvSpPr>
          <p:cNvPr id="6151" name="TextBox 7"/>
          <p:cNvSpPr txBox="1">
            <a:spLocks noChangeArrowheads="1"/>
          </p:cNvSpPr>
          <p:nvPr/>
        </p:nvSpPr>
        <p:spPr bwMode="auto">
          <a:xfrm>
            <a:off x="1717912" y="5026767"/>
            <a:ext cx="8135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a:t>Top Row: </a:t>
            </a:r>
            <a:r>
              <a:rPr lang="en-US" altLang="en-US" sz="1200" dirty="0"/>
              <a:t> Mayor Danielle Slade, Deputy Mayor/Cr Phil Barwick, Cr George Fortune, </a:t>
            </a:r>
          </a:p>
          <a:p>
            <a:pPr eaLnBrk="1" hangingPunct="1"/>
            <a:endParaRPr lang="en-US" altLang="en-US" sz="600" dirty="0"/>
          </a:p>
          <a:p>
            <a:pPr eaLnBrk="1" hangingPunct="1"/>
            <a:r>
              <a:rPr lang="en-US" altLang="en-US" sz="1200" b="1" dirty="0"/>
              <a:t>Bottom Row: </a:t>
            </a:r>
            <a:r>
              <a:rPr lang="en-US" altLang="en-US" sz="1200" dirty="0"/>
              <a:t>Cr Paul Stretton, Cr Peta MacRae, Cr Mick Tully, Cr Kim Coghlan</a:t>
            </a:r>
          </a:p>
        </p:txBody>
      </p:sp>
      <p:sp>
        <p:nvSpPr>
          <p:cNvPr id="9" name="Date Placeholder 8"/>
          <p:cNvSpPr>
            <a:spLocks noGrp="1"/>
          </p:cNvSpPr>
          <p:nvPr>
            <p:ph type="dt" sz="quarter" idx="10"/>
          </p:nvPr>
        </p:nvSpPr>
        <p:spPr/>
        <p:txBody>
          <a:bodyPr/>
          <a:lstStyle/>
          <a:p>
            <a:pPr>
              <a:defRPr/>
            </a:pPr>
            <a:fld id="{8ADC9A58-939D-4297-BE2C-32B63C38E4AC}" type="datetime1">
              <a:rPr lang="en-AU"/>
              <a:pPr>
                <a:defRPr/>
              </a:pPr>
              <a:t>8/06/2020</a:t>
            </a:fld>
            <a:endParaRPr lang="en-US" dirty="0"/>
          </a:p>
        </p:txBody>
      </p:sp>
      <p:pic>
        <p:nvPicPr>
          <p:cNvPr id="11" name="Content Placeholder 1">
            <a:extLst>
              <a:ext uri="{FF2B5EF4-FFF2-40B4-BE49-F238E27FC236}">
                <a16:creationId xmlns:a16="http://schemas.microsoft.com/office/drawing/2014/main" id="{8969EBF5-B75C-4F63-B066-B25EA229945B}"/>
              </a:ext>
            </a:extLst>
          </p:cNvPr>
          <p:cNvPicPr>
            <a:picLocks noGrp="1" noChangeAspect="1"/>
          </p:cNvPicPr>
          <p:nvPr>
            <p:ph idx="1"/>
          </p:nvPr>
        </p:nvPicPr>
        <p:blipFill>
          <a:blip r:embed="rId3"/>
          <a:stretch>
            <a:fillRect/>
          </a:stretch>
        </p:blipFill>
        <p:spPr>
          <a:xfrm>
            <a:off x="1561726" y="2148603"/>
            <a:ext cx="1981200" cy="112395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0112D7C8-7D5B-4E82-AA59-DF01DE4E05B1}"/>
              </a:ext>
            </a:extLst>
          </p:cNvPr>
          <p:cNvPicPr>
            <a:picLocks noChangeAspect="1"/>
          </p:cNvPicPr>
          <p:nvPr/>
        </p:nvPicPr>
        <p:blipFill>
          <a:blip r:embed="rId4"/>
          <a:stretch>
            <a:fillRect/>
          </a:stretch>
        </p:blipFill>
        <p:spPr>
          <a:xfrm>
            <a:off x="3814206" y="2139078"/>
            <a:ext cx="1971675" cy="113347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1470E79-F040-4F56-AFC5-70DFAE7938F4}"/>
              </a:ext>
            </a:extLst>
          </p:cNvPr>
          <p:cNvPicPr>
            <a:picLocks noChangeAspect="1"/>
          </p:cNvPicPr>
          <p:nvPr/>
        </p:nvPicPr>
        <p:blipFill>
          <a:blip r:embed="rId5"/>
          <a:stretch>
            <a:fillRect/>
          </a:stretch>
        </p:blipFill>
        <p:spPr>
          <a:xfrm>
            <a:off x="6084942" y="2152125"/>
            <a:ext cx="1971675" cy="113347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D74D2D7-A779-4E75-82B3-BBE197CA4801}"/>
              </a:ext>
            </a:extLst>
          </p:cNvPr>
          <p:cNvPicPr>
            <a:picLocks noChangeAspect="1"/>
          </p:cNvPicPr>
          <p:nvPr/>
        </p:nvPicPr>
        <p:blipFill>
          <a:blip r:embed="rId6"/>
          <a:stretch>
            <a:fillRect/>
          </a:stretch>
        </p:blipFill>
        <p:spPr>
          <a:xfrm>
            <a:off x="658858" y="3541818"/>
            <a:ext cx="1962150" cy="111442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A168AB5-48F4-4280-8522-4C67D97E8A77}"/>
              </a:ext>
            </a:extLst>
          </p:cNvPr>
          <p:cNvPicPr>
            <a:picLocks noChangeAspect="1"/>
          </p:cNvPicPr>
          <p:nvPr/>
        </p:nvPicPr>
        <p:blipFill>
          <a:blip r:embed="rId7"/>
          <a:stretch>
            <a:fillRect/>
          </a:stretch>
        </p:blipFill>
        <p:spPr>
          <a:xfrm>
            <a:off x="2770981" y="3537055"/>
            <a:ext cx="1981200" cy="112395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4BE2FB8-784D-4CC9-93F2-26DD19A6A9CC}"/>
              </a:ext>
            </a:extLst>
          </p:cNvPr>
          <p:cNvPicPr>
            <a:picLocks noChangeAspect="1"/>
          </p:cNvPicPr>
          <p:nvPr/>
        </p:nvPicPr>
        <p:blipFill>
          <a:blip r:embed="rId8"/>
          <a:stretch>
            <a:fillRect/>
          </a:stretch>
        </p:blipFill>
        <p:spPr>
          <a:xfrm>
            <a:off x="4908848" y="3537055"/>
            <a:ext cx="1981200" cy="109537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707B198-8DDB-43F9-904F-EE8972D200E7}"/>
              </a:ext>
            </a:extLst>
          </p:cNvPr>
          <p:cNvPicPr>
            <a:picLocks noChangeAspect="1"/>
          </p:cNvPicPr>
          <p:nvPr/>
        </p:nvPicPr>
        <p:blipFill>
          <a:blip r:embed="rId9"/>
          <a:stretch>
            <a:fillRect/>
          </a:stretch>
        </p:blipFill>
        <p:spPr>
          <a:xfrm>
            <a:off x="7037265" y="3521975"/>
            <a:ext cx="2000250" cy="1114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95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US" sz="2800" b="1" dirty="0"/>
              <a:t>Barricades</a:t>
            </a:r>
            <a:endParaRPr lang="en-AU" sz="2800" b="1" dirty="0"/>
          </a:p>
        </p:txBody>
      </p:sp>
      <p:sp>
        <p:nvSpPr>
          <p:cNvPr id="13317" name="Content Placeholder 5"/>
          <p:cNvSpPr>
            <a:spLocks noGrp="1"/>
          </p:cNvSpPr>
          <p:nvPr>
            <p:ph idx="1"/>
          </p:nvPr>
        </p:nvSpPr>
        <p:spPr>
          <a:xfrm>
            <a:off x="755650" y="1214438"/>
            <a:ext cx="7931150" cy="5143500"/>
          </a:xfrm>
        </p:spPr>
        <p:txBody>
          <a:bodyPr/>
          <a:lstStyle/>
          <a:p>
            <a:r>
              <a:rPr lang="en-AU" sz="1600" dirty="0"/>
              <a:t>If you are required to barricade an area, ensure that the barriers are appropriate to the hazard that they are protecting.</a:t>
            </a:r>
            <a:br>
              <a:rPr lang="en-AU" sz="1600" dirty="0"/>
            </a:br>
            <a:endParaRPr lang="en-AU" sz="1600" dirty="0"/>
          </a:p>
          <a:p>
            <a:r>
              <a:rPr lang="en-AU" sz="1600" dirty="0"/>
              <a:t>Never move or interfere with a barrier unless instructed by the worksite supervisor.</a:t>
            </a:r>
            <a:br>
              <a:rPr lang="en-AU" sz="1600" dirty="0"/>
            </a:br>
            <a:endParaRPr lang="en-AU" sz="1600" dirty="0"/>
          </a:p>
          <a:p>
            <a:r>
              <a:rPr lang="en-AU" sz="1600" dirty="0"/>
              <a:t>Certain requirements may exist when erecting barricading, ensure that you check with your supervisor to ensure that the barricading is appropriate.</a:t>
            </a:r>
          </a:p>
        </p:txBody>
      </p:sp>
    </p:spTree>
    <p:extLst>
      <p:ext uri="{BB962C8B-B14F-4D97-AF65-F5344CB8AC3E}">
        <p14:creationId xmlns:p14="http://schemas.microsoft.com/office/powerpoint/2010/main" val="2097282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Vehicles and Machinery</a:t>
            </a:r>
          </a:p>
        </p:txBody>
      </p:sp>
      <p:sp>
        <p:nvSpPr>
          <p:cNvPr id="13317" name="Content Placeholder 5"/>
          <p:cNvSpPr>
            <a:spLocks noGrp="1"/>
          </p:cNvSpPr>
          <p:nvPr>
            <p:ph idx="1"/>
          </p:nvPr>
        </p:nvSpPr>
        <p:spPr>
          <a:xfrm>
            <a:off x="755650" y="1214438"/>
            <a:ext cx="7931150" cy="5143500"/>
          </a:xfrm>
        </p:spPr>
        <p:txBody>
          <a:bodyPr/>
          <a:lstStyle/>
          <a:p>
            <a:r>
              <a:rPr lang="en-AU" sz="1600" dirty="0"/>
              <a:t>Contractors who drive/operate Council vehicles and plant must:</a:t>
            </a:r>
          </a:p>
          <a:p>
            <a:pPr lvl="1"/>
            <a:r>
              <a:rPr lang="en-AU" sz="1600" dirty="0"/>
              <a:t>be authorised to drive/operate the vehicle/plant</a:t>
            </a:r>
          </a:p>
          <a:p>
            <a:pPr lvl="1"/>
            <a:r>
              <a:rPr lang="en-AU" sz="1600" dirty="0"/>
              <a:t>be responsible for the vehicle/plant at all times</a:t>
            </a:r>
          </a:p>
          <a:p>
            <a:pPr lvl="1"/>
            <a:r>
              <a:rPr lang="en-AU" sz="1600" dirty="0"/>
              <a:t>not be under the influence of drugs or alcohol</a:t>
            </a:r>
          </a:p>
          <a:p>
            <a:pPr lvl="1"/>
            <a:r>
              <a:rPr lang="en-AU" sz="1600" dirty="0"/>
              <a:t>not smoke in any Council vehicle</a:t>
            </a:r>
          </a:p>
          <a:p>
            <a:pPr lvl="1"/>
            <a:r>
              <a:rPr lang="en-AU" sz="1600" dirty="0"/>
              <a:t>not use Council vehicles for private purposes</a:t>
            </a:r>
            <a:br>
              <a:rPr lang="en-AU" sz="1600" dirty="0"/>
            </a:br>
            <a:endParaRPr lang="en-AU" sz="1600" dirty="0"/>
          </a:p>
          <a:p>
            <a:r>
              <a:rPr lang="en-AU" sz="1600" dirty="0"/>
              <a:t>A pre-start inspection is required for vehicles and mobile plant. </a:t>
            </a:r>
            <a:br>
              <a:rPr lang="en-AU" sz="1600" dirty="0"/>
            </a:br>
            <a:endParaRPr lang="en-AU" sz="1600" dirty="0"/>
          </a:p>
          <a:p>
            <a:r>
              <a:rPr lang="en-AU" sz="1600" dirty="0"/>
              <a:t>Contractor plant operators must ensure prestarts are undertaken and recorded.</a:t>
            </a:r>
          </a:p>
        </p:txBody>
      </p:sp>
    </p:spTree>
    <p:extLst>
      <p:ext uri="{BB962C8B-B14F-4D97-AF65-F5344CB8AC3E}">
        <p14:creationId xmlns:p14="http://schemas.microsoft.com/office/powerpoint/2010/main" val="190574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Working in the Sun and Heat</a:t>
            </a:r>
          </a:p>
        </p:txBody>
      </p:sp>
      <p:sp>
        <p:nvSpPr>
          <p:cNvPr id="13317" name="Content Placeholder 5"/>
          <p:cNvSpPr>
            <a:spLocks noGrp="1"/>
          </p:cNvSpPr>
          <p:nvPr>
            <p:ph idx="1"/>
          </p:nvPr>
        </p:nvSpPr>
        <p:spPr>
          <a:xfrm>
            <a:off x="755650" y="1214438"/>
            <a:ext cx="7931150" cy="5143500"/>
          </a:xfrm>
        </p:spPr>
        <p:txBody>
          <a:bodyPr/>
          <a:lstStyle/>
          <a:p>
            <a:r>
              <a:rPr lang="en-AU" sz="1600" dirty="0"/>
              <a:t>It is important to note that sun damage can occur even on cloudy days and that you do not have to get sunburnt to damage your skin.</a:t>
            </a:r>
          </a:p>
          <a:p>
            <a:pPr marL="0" indent="0">
              <a:buNone/>
            </a:pPr>
            <a:endParaRPr lang="en-AU" sz="1600" b="1" i="1" u="sng" dirty="0">
              <a:solidFill>
                <a:schemeClr val="accent1"/>
              </a:solidFill>
            </a:endParaRPr>
          </a:p>
          <a:p>
            <a:pPr marL="0" indent="0" algn="ctr">
              <a:buNone/>
            </a:pPr>
            <a:r>
              <a:rPr lang="en-AU" sz="1600" b="1" i="1" u="sng" dirty="0">
                <a:solidFill>
                  <a:schemeClr val="accent1"/>
                </a:solidFill>
              </a:rPr>
              <a:t>Queenslanders have the highest rate of skin cancer in the world</a:t>
            </a:r>
            <a:br>
              <a:rPr lang="en-AU" sz="1600" b="1" i="1" u="sng" dirty="0">
                <a:solidFill>
                  <a:schemeClr val="accent1"/>
                </a:solidFill>
              </a:rPr>
            </a:br>
            <a:endParaRPr lang="en-AU" sz="1600" b="1" u="sng" dirty="0">
              <a:solidFill>
                <a:schemeClr val="accent1"/>
              </a:solidFill>
            </a:endParaRPr>
          </a:p>
          <a:p>
            <a:r>
              <a:rPr lang="en-AU" sz="1600" dirty="0"/>
              <a:t>To prevent over exposure to the sun’s ultraviolet radiation:</a:t>
            </a:r>
          </a:p>
          <a:p>
            <a:pPr lvl="1"/>
            <a:r>
              <a:rPr lang="en-AU" sz="1600" dirty="0"/>
              <a:t>Protect yourself from strong direct sunlight</a:t>
            </a:r>
          </a:p>
          <a:p>
            <a:pPr lvl="1"/>
            <a:r>
              <a:rPr lang="en-AU" sz="1600" dirty="0"/>
              <a:t>Use sunscreen</a:t>
            </a:r>
          </a:p>
          <a:p>
            <a:pPr lvl="1"/>
            <a:r>
              <a:rPr lang="en-AU" sz="1600" dirty="0"/>
              <a:t>Wear comfortable clothing (long sleeves) and a broad brimmed hat (no baseball caps)</a:t>
            </a:r>
          </a:p>
          <a:p>
            <a:pPr lvl="1"/>
            <a:r>
              <a:rPr lang="en-AU" sz="1600" dirty="0"/>
              <a:t>Work in the shade where possible (erect shade over a site if possible)</a:t>
            </a:r>
          </a:p>
          <a:p>
            <a:pPr marL="0" indent="0">
              <a:buNone/>
            </a:pPr>
            <a:br>
              <a:rPr lang="en-AU" sz="1600" dirty="0"/>
            </a:br>
            <a:r>
              <a:rPr lang="en-AU" sz="1600" dirty="0"/>
              <a:t> </a:t>
            </a:r>
          </a:p>
        </p:txBody>
      </p:sp>
    </p:spTree>
    <p:extLst>
      <p:ext uri="{BB962C8B-B14F-4D97-AF65-F5344CB8AC3E}">
        <p14:creationId xmlns:p14="http://schemas.microsoft.com/office/powerpoint/2010/main" val="1905749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Conclusion</a:t>
            </a:r>
          </a:p>
        </p:txBody>
      </p:sp>
      <p:sp>
        <p:nvSpPr>
          <p:cNvPr id="13317" name="Content Placeholder 5"/>
          <p:cNvSpPr>
            <a:spLocks noGrp="1"/>
          </p:cNvSpPr>
          <p:nvPr>
            <p:ph idx="1"/>
          </p:nvPr>
        </p:nvSpPr>
        <p:spPr>
          <a:xfrm>
            <a:off x="755650" y="1214438"/>
            <a:ext cx="7931150" cy="5143500"/>
          </a:xfrm>
        </p:spPr>
        <p:txBody>
          <a:bodyPr/>
          <a:lstStyle/>
          <a:p>
            <a:r>
              <a:rPr lang="en-AU" sz="1600" dirty="0"/>
              <a:t>When working on Council worksites it is a requirement that you are able to demonstrate you have successfully completed a Council Contractor WH&amp;S induction.</a:t>
            </a:r>
            <a:br>
              <a:rPr lang="en-AU" sz="1600" dirty="0"/>
            </a:br>
            <a:endParaRPr lang="en-AU" sz="1600" dirty="0"/>
          </a:p>
          <a:p>
            <a:r>
              <a:rPr lang="en-AU" sz="1600" dirty="0"/>
              <a:t>If you have any queries regarding WHS please direct them to Katreana Cunningham on 0448 300 702 or extension 298</a:t>
            </a:r>
            <a:br>
              <a:rPr lang="en-AU" sz="1600" dirty="0"/>
            </a:br>
            <a:endParaRPr lang="en-AU" sz="1600" dirty="0"/>
          </a:p>
          <a:p>
            <a:r>
              <a:rPr lang="en-AU" sz="1600" dirty="0"/>
              <a:t>Upon finishing this induction video please complete the WHS Contractor Induction Quiz and email your completed quiz to </a:t>
            </a:r>
            <a:r>
              <a:rPr lang="en-AU" sz="1600" dirty="0">
                <a:hlinkClick r:id="rId4"/>
              </a:rPr>
              <a:t>hr@mountisa.qld.gov.au</a:t>
            </a:r>
            <a:r>
              <a:rPr lang="en-AU" sz="1600" dirty="0"/>
              <a:t> </a:t>
            </a:r>
            <a:br>
              <a:rPr lang="en-AU" sz="1600" dirty="0"/>
            </a:br>
            <a:endParaRPr lang="en-AU" sz="1600" dirty="0"/>
          </a:p>
        </p:txBody>
      </p:sp>
    </p:spTree>
    <p:extLst>
      <p:ext uri="{BB962C8B-B14F-4D97-AF65-F5344CB8AC3E}">
        <p14:creationId xmlns:p14="http://schemas.microsoft.com/office/powerpoint/2010/main" val="190574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500063"/>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7172" name="Rectangle 3"/>
          <p:cNvSpPr txBox="1">
            <a:spLocks noChangeArrowheads="1"/>
          </p:cNvSpPr>
          <p:nvPr/>
        </p:nvSpPr>
        <p:spPr bwMode="auto">
          <a:xfrm>
            <a:off x="1071563" y="1571625"/>
            <a:ext cx="77866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FontTx/>
              <a:buChar char="•"/>
            </a:pPr>
            <a:endParaRPr lang="en-US" altLang="en-US" sz="2400" dirty="0">
              <a:solidFill>
                <a:prstClr val="black"/>
              </a:solidFill>
              <a:latin typeface="Century Gothic" pitchFamily="34" charset="0"/>
            </a:endParaRPr>
          </a:p>
        </p:txBody>
      </p:sp>
      <p:sp>
        <p:nvSpPr>
          <p:cNvPr id="7173" name="Title 4"/>
          <p:cNvSpPr>
            <a:spLocks noGrp="1"/>
          </p:cNvSpPr>
          <p:nvPr>
            <p:ph type="title"/>
          </p:nvPr>
        </p:nvSpPr>
        <p:spPr>
          <a:xfrm>
            <a:off x="1042988" y="476250"/>
            <a:ext cx="7643812" cy="720725"/>
          </a:xfrm>
        </p:spPr>
        <p:txBody>
          <a:bodyPr/>
          <a:lstStyle/>
          <a:p>
            <a:r>
              <a:rPr lang="en-AU" altLang="en-US" sz="2800" b="1" dirty="0"/>
              <a:t>COUNCIL VALUES</a:t>
            </a:r>
          </a:p>
        </p:txBody>
      </p:sp>
      <p:sp>
        <p:nvSpPr>
          <p:cNvPr id="7" name="Date Placeholder 6"/>
          <p:cNvSpPr>
            <a:spLocks noGrp="1"/>
          </p:cNvSpPr>
          <p:nvPr>
            <p:ph type="dt" sz="quarter" idx="10"/>
          </p:nvPr>
        </p:nvSpPr>
        <p:spPr/>
        <p:txBody>
          <a:bodyPr/>
          <a:lstStyle/>
          <a:p>
            <a:pPr>
              <a:defRPr/>
            </a:pPr>
            <a:fld id="{9E75BFBD-8583-403D-8168-A0FD3610D09B}" type="datetime1">
              <a:rPr lang="en-AU">
                <a:solidFill>
                  <a:prstClr val="black">
                    <a:tint val="75000"/>
                  </a:prstClr>
                </a:solidFill>
              </a:rPr>
              <a:pPr>
                <a:defRPr/>
              </a:pPr>
              <a:t>8/06/2020</a:t>
            </a:fld>
            <a:endParaRPr lang="en-US" dirty="0">
              <a:solidFill>
                <a:prstClr val="black">
                  <a:tint val="75000"/>
                </a:prstClr>
              </a:solidFill>
            </a:endParaRPr>
          </a:p>
        </p:txBody>
      </p:sp>
      <p:pic>
        <p:nvPicPr>
          <p:cNvPr id="2" name="Picture 1">
            <a:extLst>
              <a:ext uri="{FF2B5EF4-FFF2-40B4-BE49-F238E27FC236}">
                <a16:creationId xmlns:a16="http://schemas.microsoft.com/office/drawing/2014/main" id="{8C7EDDA1-CF41-4222-8ABF-57D9FF3D275A}"/>
              </a:ext>
            </a:extLst>
          </p:cNvPr>
          <p:cNvPicPr>
            <a:picLocks noChangeAspect="1"/>
          </p:cNvPicPr>
          <p:nvPr/>
        </p:nvPicPr>
        <p:blipFill>
          <a:blip r:embed="rId4"/>
          <a:stretch>
            <a:fillRect/>
          </a:stretch>
        </p:blipFill>
        <p:spPr>
          <a:xfrm>
            <a:off x="611560" y="1736966"/>
            <a:ext cx="8367042" cy="3450882"/>
          </a:xfrm>
          <a:prstGeom prst="rect">
            <a:avLst/>
          </a:prstGeom>
        </p:spPr>
      </p:pic>
    </p:spTree>
    <p:extLst>
      <p:ext uri="{BB962C8B-B14F-4D97-AF65-F5344CB8AC3E}">
        <p14:creationId xmlns:p14="http://schemas.microsoft.com/office/powerpoint/2010/main" val="353874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altLang="en-US" sz="2800" b="1" dirty="0"/>
              <a:t>THE FIVE ETHICS PRINCIPLES</a:t>
            </a:r>
          </a:p>
        </p:txBody>
      </p:sp>
      <p:sp>
        <p:nvSpPr>
          <p:cNvPr id="13317" name="Content Placeholder 5"/>
          <p:cNvSpPr>
            <a:spLocks noGrp="1"/>
          </p:cNvSpPr>
          <p:nvPr>
            <p:ph idx="1"/>
          </p:nvPr>
        </p:nvSpPr>
        <p:spPr>
          <a:xfrm>
            <a:off x="755650" y="1214438"/>
            <a:ext cx="7931150" cy="5143500"/>
          </a:xfrm>
        </p:spPr>
        <p:txBody>
          <a:bodyPr/>
          <a:lstStyle/>
          <a:p>
            <a:pPr>
              <a:lnSpc>
                <a:spcPct val="150000"/>
              </a:lnSpc>
              <a:spcBef>
                <a:spcPct val="0"/>
              </a:spcBef>
              <a:buFont typeface="Wingdings" pitchFamily="2" charset="2"/>
              <a:buChar char="ü"/>
            </a:pPr>
            <a:r>
              <a:rPr lang="en-US" altLang="en-US" sz="1600" b="1" dirty="0"/>
              <a:t>Respect for the law and the system of government</a:t>
            </a:r>
          </a:p>
          <a:p>
            <a:pPr>
              <a:spcBef>
                <a:spcPct val="0"/>
              </a:spcBef>
              <a:buFont typeface="Arial" charset="0"/>
              <a:buNone/>
            </a:pPr>
            <a:r>
              <a:rPr lang="en-US" altLang="en-US" sz="1600" b="1" dirty="0"/>
              <a:t>	</a:t>
            </a:r>
            <a:r>
              <a:rPr lang="en-US" altLang="en-US" sz="1600" i="1" dirty="0"/>
              <a:t>by giving and obeying lawful instructions  </a:t>
            </a:r>
          </a:p>
          <a:p>
            <a:pPr>
              <a:spcBef>
                <a:spcPct val="0"/>
              </a:spcBef>
              <a:buFont typeface="Arial" charset="0"/>
              <a:buNone/>
            </a:pPr>
            <a:r>
              <a:rPr lang="en-US" altLang="en-US" sz="1600" i="1" dirty="0"/>
              <a:t>	by maintaining confidentiality</a:t>
            </a:r>
          </a:p>
          <a:p>
            <a:pPr>
              <a:spcBef>
                <a:spcPct val="0"/>
              </a:spcBef>
              <a:buFont typeface="Arial" charset="0"/>
              <a:buNone/>
            </a:pPr>
            <a:endParaRPr lang="en-US" altLang="en-US" sz="500" i="1" dirty="0"/>
          </a:p>
          <a:p>
            <a:pPr>
              <a:buFont typeface="Wingdings" pitchFamily="2" charset="2"/>
              <a:buChar char="ü"/>
            </a:pPr>
            <a:r>
              <a:rPr lang="en-US" altLang="en-US" sz="1600" b="1" dirty="0"/>
              <a:t>Respect for persons</a:t>
            </a:r>
          </a:p>
          <a:p>
            <a:pPr>
              <a:spcBef>
                <a:spcPct val="0"/>
              </a:spcBef>
              <a:buFont typeface="Arial" charset="0"/>
              <a:buNone/>
            </a:pPr>
            <a:r>
              <a:rPr lang="en-US" altLang="en-US" sz="1600" b="1" dirty="0"/>
              <a:t> 	</a:t>
            </a:r>
            <a:r>
              <a:rPr lang="en-US" altLang="en-US" sz="1600" i="1" dirty="0"/>
              <a:t>by not harassing or discriminating against others</a:t>
            </a:r>
          </a:p>
          <a:p>
            <a:pPr>
              <a:spcBef>
                <a:spcPct val="0"/>
              </a:spcBef>
              <a:buFont typeface="Arial" charset="0"/>
              <a:buNone/>
            </a:pPr>
            <a:r>
              <a:rPr lang="en-US" altLang="en-US" sz="1600" b="1" i="1" dirty="0"/>
              <a:t>	</a:t>
            </a:r>
            <a:r>
              <a:rPr lang="en-US" altLang="en-US" sz="1600" i="1" dirty="0"/>
              <a:t>by understanding &amp; appreciating cultural differences in the community</a:t>
            </a:r>
            <a:endParaRPr lang="en-US" altLang="en-US" sz="1600" dirty="0"/>
          </a:p>
          <a:p>
            <a:pPr>
              <a:buFont typeface="Arial" charset="0"/>
              <a:buNone/>
            </a:pPr>
            <a:endParaRPr lang="en-US" altLang="en-US" sz="500" b="1" dirty="0"/>
          </a:p>
          <a:p>
            <a:pPr>
              <a:buFont typeface="Wingdings" pitchFamily="2" charset="2"/>
              <a:buChar char="ü"/>
            </a:pPr>
            <a:r>
              <a:rPr lang="en-US" altLang="en-US" sz="1600" b="1" dirty="0"/>
              <a:t>Integrity</a:t>
            </a:r>
            <a:endParaRPr lang="en-US" altLang="en-US" sz="1600" i="1" dirty="0"/>
          </a:p>
          <a:p>
            <a:pPr>
              <a:spcBef>
                <a:spcPct val="0"/>
              </a:spcBef>
              <a:buFont typeface="Arial" charset="0"/>
              <a:buNone/>
            </a:pPr>
            <a:r>
              <a:rPr lang="en-US" altLang="en-US" sz="1600" b="1" i="1" dirty="0"/>
              <a:t>	</a:t>
            </a:r>
            <a:r>
              <a:rPr lang="en-US" altLang="en-US" sz="1600" i="1" dirty="0"/>
              <a:t>by not misusing Council equipment/property or vehicles</a:t>
            </a:r>
          </a:p>
          <a:p>
            <a:pPr>
              <a:spcBef>
                <a:spcPct val="0"/>
              </a:spcBef>
              <a:buFont typeface="Arial" charset="0"/>
              <a:buNone/>
            </a:pPr>
            <a:r>
              <a:rPr lang="en-US" altLang="en-US" sz="1600" i="1" dirty="0"/>
              <a:t>	by not using Council resources (including  the services of Council staff) for private purposes (to do so will attract financial penalties und the Local Government Act) </a:t>
            </a:r>
          </a:p>
          <a:p>
            <a:pPr>
              <a:buFont typeface="Arial" charset="0"/>
              <a:buNone/>
            </a:pPr>
            <a:endParaRPr lang="en-US" altLang="en-US" sz="500" b="1" i="1" dirty="0"/>
          </a:p>
          <a:p>
            <a:pPr>
              <a:buFont typeface="Wingdings" pitchFamily="2" charset="2"/>
              <a:buChar char="ü"/>
            </a:pPr>
            <a:r>
              <a:rPr lang="en-US" altLang="en-US" sz="1600" b="1" dirty="0"/>
              <a:t>Diligence</a:t>
            </a:r>
          </a:p>
          <a:p>
            <a:pPr>
              <a:spcBef>
                <a:spcPct val="0"/>
              </a:spcBef>
              <a:buFont typeface="Arial" charset="0"/>
              <a:buNone/>
            </a:pPr>
            <a:r>
              <a:rPr lang="en-US" altLang="en-US" sz="1600" b="1" dirty="0"/>
              <a:t>	</a:t>
            </a:r>
            <a:r>
              <a:rPr lang="en-US" altLang="en-US" sz="1600" i="1" dirty="0"/>
              <a:t>by providing the highest possible standards of customer service</a:t>
            </a:r>
          </a:p>
          <a:p>
            <a:pPr>
              <a:spcBef>
                <a:spcPct val="0"/>
              </a:spcBef>
              <a:buFont typeface="Arial" charset="0"/>
              <a:buNone/>
            </a:pPr>
            <a:r>
              <a:rPr lang="en-US" altLang="en-US" sz="1600" b="1" i="1" dirty="0"/>
              <a:t>	</a:t>
            </a:r>
            <a:r>
              <a:rPr lang="en-US" altLang="en-US" sz="1600" i="1" dirty="0"/>
              <a:t>by exercising proper care &amp; attention when carrying out duties</a:t>
            </a:r>
          </a:p>
          <a:p>
            <a:pPr>
              <a:buFont typeface="Arial" charset="0"/>
              <a:buNone/>
            </a:pPr>
            <a:endParaRPr lang="en-US" altLang="en-US" sz="500" b="1" i="1" dirty="0"/>
          </a:p>
          <a:p>
            <a:pPr>
              <a:buFont typeface="Wingdings" pitchFamily="2" charset="2"/>
              <a:buChar char="ü"/>
            </a:pPr>
            <a:r>
              <a:rPr lang="en-US" altLang="en-US" sz="1600" b="1" dirty="0"/>
              <a:t>Economy and Efficiency</a:t>
            </a:r>
          </a:p>
          <a:p>
            <a:pPr>
              <a:spcBef>
                <a:spcPct val="0"/>
              </a:spcBef>
              <a:buFont typeface="Arial" charset="0"/>
              <a:buNone/>
            </a:pPr>
            <a:r>
              <a:rPr lang="en-US" altLang="en-US" sz="1800" dirty="0"/>
              <a:t>	</a:t>
            </a:r>
            <a:r>
              <a:rPr lang="en-US" altLang="en-US" sz="1600" i="1" dirty="0"/>
              <a:t>by using Council resources effectively and honestly</a:t>
            </a:r>
          </a:p>
          <a:p>
            <a:pPr>
              <a:spcBef>
                <a:spcPct val="0"/>
              </a:spcBef>
              <a:buFont typeface="Arial" charset="0"/>
              <a:buNone/>
            </a:pPr>
            <a:r>
              <a:rPr lang="en-US" altLang="en-US" sz="1600" i="1" dirty="0"/>
              <a:t>	by seeking to eliminate waste and extravagance</a:t>
            </a:r>
          </a:p>
          <a:p>
            <a:pPr algn="ctr">
              <a:buFont typeface="Arial" charset="0"/>
              <a:buNone/>
            </a:pPr>
            <a:r>
              <a:rPr lang="en-US" altLang="en-US" sz="1600" i="1" dirty="0"/>
              <a:t>	</a:t>
            </a:r>
            <a:r>
              <a:rPr lang="en-US" altLang="en-US" sz="1600" b="1" u="sng" dirty="0"/>
              <a:t>There are public eyes on you everywhere, act accordingly!</a:t>
            </a:r>
            <a:endParaRPr lang="en-AU" altLang="en-US" sz="1600" b="1" u="sng" dirty="0"/>
          </a:p>
        </p:txBody>
      </p:sp>
      <p:sp>
        <p:nvSpPr>
          <p:cNvPr id="6" name="Date Placeholder 5"/>
          <p:cNvSpPr>
            <a:spLocks noGrp="1"/>
          </p:cNvSpPr>
          <p:nvPr>
            <p:ph type="dt" sz="quarter" idx="10"/>
          </p:nvPr>
        </p:nvSpPr>
        <p:spPr/>
        <p:txBody>
          <a:bodyPr/>
          <a:lstStyle/>
          <a:p>
            <a:pPr>
              <a:defRPr/>
            </a:pPr>
            <a:fld id="{E126C6A4-8B2A-4BEE-B4B7-16D0508B7369}" type="datetime1">
              <a:rPr lang="en-AU">
                <a:solidFill>
                  <a:prstClr val="black">
                    <a:tint val="75000"/>
                  </a:prstClr>
                </a:solidFill>
              </a:rPr>
              <a:pPr>
                <a:defRPr/>
              </a:pPr>
              <a:t>8/06/2020</a:t>
            </a:fld>
            <a:endParaRPr lang="en-US" dirty="0">
              <a:solidFill>
                <a:prstClr val="black">
                  <a:tint val="75000"/>
                </a:prstClr>
              </a:solidFill>
            </a:endParaRPr>
          </a:p>
        </p:txBody>
      </p:sp>
    </p:spTree>
    <p:extLst>
      <p:ext uri="{BB962C8B-B14F-4D97-AF65-F5344CB8AC3E}">
        <p14:creationId xmlns:p14="http://schemas.microsoft.com/office/powerpoint/2010/main" val="292337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Site Inductions / Emergency Procedures</a:t>
            </a:r>
          </a:p>
        </p:txBody>
      </p:sp>
      <p:sp>
        <p:nvSpPr>
          <p:cNvPr id="13317" name="Content Placeholder 5"/>
          <p:cNvSpPr>
            <a:spLocks noGrp="1"/>
          </p:cNvSpPr>
          <p:nvPr>
            <p:ph idx="1"/>
          </p:nvPr>
        </p:nvSpPr>
        <p:spPr>
          <a:xfrm>
            <a:off x="755650" y="1214438"/>
            <a:ext cx="7931150" cy="5143500"/>
          </a:xfrm>
        </p:spPr>
        <p:txBody>
          <a:bodyPr/>
          <a:lstStyle/>
          <a:p>
            <a:r>
              <a:rPr lang="en-AU" sz="1600" dirty="0"/>
              <a:t>On arrival at site, contractors need to ensure that Council’s on site supervisor provides an induction to the worksite. An induction will need to be provided for each new worksite.</a:t>
            </a:r>
            <a:br>
              <a:rPr lang="en-AU" sz="1600" dirty="0"/>
            </a:br>
            <a:endParaRPr lang="en-AU" sz="1600" dirty="0"/>
          </a:p>
          <a:p>
            <a:r>
              <a:rPr lang="en-AU" sz="1600" dirty="0"/>
              <a:t>Contractors need to ensure emergency procedures are in place relating to their work for Council, the nearest medical help (including first aid arrangements), emergency phone numbers, emergency evacuation plans and evacuation meeting points.</a:t>
            </a:r>
            <a:br>
              <a:rPr lang="en-AU" sz="1600" dirty="0"/>
            </a:br>
            <a:endParaRPr lang="en-AU" sz="1600" dirty="0"/>
          </a:p>
          <a:p>
            <a:r>
              <a:rPr lang="en-AU" sz="1600" dirty="0"/>
              <a:t>On Site emergencies can include:</a:t>
            </a:r>
          </a:p>
          <a:p>
            <a:pPr lvl="1"/>
            <a:r>
              <a:rPr lang="en-AU" sz="1600" dirty="0"/>
              <a:t>Fire</a:t>
            </a:r>
          </a:p>
          <a:p>
            <a:pPr lvl="1"/>
            <a:r>
              <a:rPr lang="en-AU" sz="1600" dirty="0"/>
              <a:t>Explosion</a:t>
            </a:r>
          </a:p>
          <a:p>
            <a:pPr lvl="1"/>
            <a:r>
              <a:rPr lang="en-AU" sz="1600" dirty="0"/>
              <a:t>Bomb Threat</a:t>
            </a:r>
          </a:p>
          <a:p>
            <a:pPr lvl="1"/>
            <a:r>
              <a:rPr lang="en-AU" sz="1600" dirty="0"/>
              <a:t>Medical Emergency</a:t>
            </a:r>
          </a:p>
          <a:p>
            <a:pPr lvl="1"/>
            <a:r>
              <a:rPr lang="en-AU" sz="1600" dirty="0"/>
              <a:t>Chemical Spills</a:t>
            </a:r>
          </a:p>
        </p:txBody>
      </p:sp>
    </p:spTree>
    <p:extLst>
      <p:ext uri="{BB962C8B-B14F-4D97-AF65-F5344CB8AC3E}">
        <p14:creationId xmlns:p14="http://schemas.microsoft.com/office/powerpoint/2010/main" val="187304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Legislation/Guidance/WH&amp;S Policy</a:t>
            </a:r>
          </a:p>
        </p:txBody>
      </p:sp>
      <p:sp>
        <p:nvSpPr>
          <p:cNvPr id="13317" name="Content Placeholder 5"/>
          <p:cNvSpPr>
            <a:spLocks noGrp="1"/>
          </p:cNvSpPr>
          <p:nvPr>
            <p:ph idx="1"/>
          </p:nvPr>
        </p:nvSpPr>
        <p:spPr>
          <a:xfrm>
            <a:off x="755650" y="1214438"/>
            <a:ext cx="7931150" cy="5143500"/>
          </a:xfrm>
        </p:spPr>
        <p:txBody>
          <a:bodyPr/>
          <a:lstStyle/>
          <a:p>
            <a:r>
              <a:rPr lang="en-AU" sz="1550" dirty="0"/>
              <a:t>Work Health and Safety is managed by legislation and guidance material:</a:t>
            </a:r>
          </a:p>
          <a:p>
            <a:pPr lvl="1"/>
            <a:r>
              <a:rPr lang="en-AU" sz="1550" dirty="0"/>
              <a:t>Queensland Work Health and Safety Act 2011</a:t>
            </a:r>
          </a:p>
          <a:p>
            <a:pPr lvl="1"/>
            <a:r>
              <a:rPr lang="en-AU" sz="1550" dirty="0"/>
              <a:t>Queensland Work Health and Safety Regulation 2011</a:t>
            </a:r>
          </a:p>
          <a:p>
            <a:pPr lvl="1"/>
            <a:r>
              <a:rPr lang="en-AU" sz="1550" dirty="0"/>
              <a:t> Ministerial Notices</a:t>
            </a:r>
          </a:p>
          <a:p>
            <a:pPr lvl="1"/>
            <a:r>
              <a:rPr lang="en-AU" sz="1550" dirty="0"/>
              <a:t> Industry Codes of Practice</a:t>
            </a:r>
          </a:p>
          <a:p>
            <a:pPr lvl="1"/>
            <a:r>
              <a:rPr lang="en-AU" sz="1550" dirty="0"/>
              <a:t> Advisory Standards</a:t>
            </a:r>
          </a:p>
          <a:p>
            <a:pPr lvl="1"/>
            <a:r>
              <a:rPr lang="en-AU" sz="1550" dirty="0"/>
              <a:t> Australian Standards</a:t>
            </a:r>
          </a:p>
          <a:p>
            <a:endParaRPr lang="en-AU" sz="1550" dirty="0"/>
          </a:p>
          <a:p>
            <a:r>
              <a:rPr lang="en-AU" sz="1550" dirty="0"/>
              <a:t>The Act and Regulations being the overriding documents.</a:t>
            </a:r>
          </a:p>
          <a:p>
            <a:endParaRPr lang="en-AU" sz="1550" dirty="0"/>
          </a:p>
          <a:p>
            <a:r>
              <a:rPr lang="en-AU" sz="1550" dirty="0"/>
              <a:t> In accordance with legislation, the objective of work health and safety is to:</a:t>
            </a:r>
          </a:p>
          <a:p>
            <a:pPr marL="457200" lvl="1" indent="0" algn="ctr">
              <a:buNone/>
            </a:pPr>
            <a:r>
              <a:rPr lang="en-AU" sz="1550" b="1" i="1" u="sng" dirty="0">
                <a:solidFill>
                  <a:schemeClr val="accent1"/>
                </a:solidFill>
              </a:rPr>
              <a:t>secure the health and safety of workers and workplaces</a:t>
            </a:r>
            <a:endParaRPr lang="en-AU" sz="1550" b="1" u="sng" dirty="0">
              <a:solidFill>
                <a:schemeClr val="accent1"/>
              </a:solidFill>
            </a:endParaRPr>
          </a:p>
          <a:p>
            <a:r>
              <a:rPr lang="en-AU" sz="1550" dirty="0"/>
              <a:t>Work health and safety arrangements are in place to protect families, customers, suppliers, contractors, nearby communities and other members of the public who may experience an impact from the workplace environment.</a:t>
            </a:r>
            <a:br>
              <a:rPr lang="en-AU" sz="1550" dirty="0"/>
            </a:br>
            <a:endParaRPr lang="en-AU" sz="1550" dirty="0"/>
          </a:p>
          <a:p>
            <a:r>
              <a:rPr lang="en-AU" sz="1550" dirty="0"/>
              <a:t>It is important that all contractors minimise risk, ensure the safety of themselves and others and be aware that they are in the public eye.</a:t>
            </a:r>
          </a:p>
        </p:txBody>
      </p:sp>
    </p:spTree>
    <p:extLst>
      <p:ext uri="{BB962C8B-B14F-4D97-AF65-F5344CB8AC3E}">
        <p14:creationId xmlns:p14="http://schemas.microsoft.com/office/powerpoint/2010/main" val="398996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Hazard &amp; Risk Management</a:t>
            </a:r>
          </a:p>
        </p:txBody>
      </p:sp>
      <p:sp>
        <p:nvSpPr>
          <p:cNvPr id="13317" name="Content Placeholder 5"/>
          <p:cNvSpPr>
            <a:spLocks noGrp="1"/>
          </p:cNvSpPr>
          <p:nvPr>
            <p:ph idx="1"/>
          </p:nvPr>
        </p:nvSpPr>
        <p:spPr>
          <a:xfrm>
            <a:off x="755650" y="1214438"/>
            <a:ext cx="7931150" cy="5143500"/>
          </a:xfrm>
        </p:spPr>
        <p:txBody>
          <a:bodyPr/>
          <a:lstStyle/>
          <a:p>
            <a:r>
              <a:rPr lang="en-AU" sz="1600" dirty="0"/>
              <a:t>A hazard is </a:t>
            </a:r>
            <a:r>
              <a:rPr lang="en-AU" sz="1600" i="1" dirty="0"/>
              <a:t>a </a:t>
            </a:r>
            <a:r>
              <a:rPr lang="en-AU" sz="1600" b="1" i="1" u="sng" dirty="0">
                <a:solidFill>
                  <a:schemeClr val="accent1"/>
                </a:solidFill>
              </a:rPr>
              <a:t>source or situation with potential to cause harm</a:t>
            </a:r>
            <a:r>
              <a:rPr lang="en-AU" sz="1600" dirty="0"/>
              <a:t>, types include:</a:t>
            </a:r>
          </a:p>
          <a:p>
            <a:pPr lvl="1"/>
            <a:r>
              <a:rPr lang="en-AU" sz="1600" dirty="0"/>
              <a:t>Physical</a:t>
            </a:r>
            <a:br>
              <a:rPr lang="en-AU" sz="1600" dirty="0"/>
            </a:br>
            <a:endParaRPr lang="en-AU" sz="1600" dirty="0"/>
          </a:p>
          <a:p>
            <a:pPr lvl="1"/>
            <a:r>
              <a:rPr lang="en-AU" sz="1600" dirty="0"/>
              <a:t>Chemical</a:t>
            </a:r>
            <a:br>
              <a:rPr lang="en-AU" sz="1600" dirty="0"/>
            </a:br>
            <a:endParaRPr lang="en-AU" sz="1600" dirty="0"/>
          </a:p>
          <a:p>
            <a:pPr lvl="1"/>
            <a:r>
              <a:rPr lang="en-AU" sz="1600" dirty="0"/>
              <a:t>Ergonomic</a:t>
            </a:r>
            <a:br>
              <a:rPr lang="en-AU" sz="1600" dirty="0"/>
            </a:br>
            <a:endParaRPr lang="en-AU" sz="1600" dirty="0"/>
          </a:p>
          <a:p>
            <a:pPr lvl="1"/>
            <a:r>
              <a:rPr lang="en-AU" sz="1600" dirty="0"/>
              <a:t>Biological</a:t>
            </a:r>
            <a:br>
              <a:rPr lang="en-AU" sz="1600" dirty="0"/>
            </a:br>
            <a:endParaRPr lang="en-AU" sz="1600" dirty="0"/>
          </a:p>
          <a:p>
            <a:pPr lvl="1"/>
            <a:r>
              <a:rPr lang="en-AU" sz="1600" dirty="0"/>
              <a:t>Psychological</a:t>
            </a:r>
            <a:br>
              <a:rPr lang="en-AU" sz="1600" dirty="0"/>
            </a:br>
            <a:endParaRPr lang="en-AU" sz="1600" dirty="0"/>
          </a:p>
          <a:p>
            <a:pPr lvl="1"/>
            <a:r>
              <a:rPr lang="en-AU" sz="1600" dirty="0"/>
              <a:t>Radiation</a:t>
            </a:r>
            <a:br>
              <a:rPr lang="en-AU" sz="1600" dirty="0"/>
            </a:br>
            <a:endParaRPr lang="en-AU" sz="1600" dirty="0"/>
          </a:p>
          <a:p>
            <a:r>
              <a:rPr lang="en-AU" sz="1600" dirty="0"/>
              <a:t>A risk is </a:t>
            </a:r>
            <a:r>
              <a:rPr lang="en-AU" sz="1600" i="1" dirty="0"/>
              <a:t>the likelihood of injury, illness or property damage arising from exposure to a hazard</a:t>
            </a:r>
            <a:r>
              <a:rPr lang="en-AU" sz="1600" dirty="0"/>
              <a:t>.</a:t>
            </a:r>
          </a:p>
          <a:p>
            <a:pPr marL="0" indent="0">
              <a:buNone/>
            </a:pPr>
            <a:endParaRPr lang="en-AU" sz="2000" dirty="0"/>
          </a:p>
        </p:txBody>
      </p:sp>
    </p:spTree>
    <p:extLst>
      <p:ext uri="{BB962C8B-B14F-4D97-AF65-F5344CB8AC3E}">
        <p14:creationId xmlns:p14="http://schemas.microsoft.com/office/powerpoint/2010/main" val="398996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rot="16200000">
            <a:off x="-2376066" y="3387209"/>
            <a:ext cx="5429289" cy="369332"/>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b="1" spc="150" dirty="0">
                <a:ln w="11430"/>
                <a:solidFill>
                  <a:srgbClr val="F8F8F8"/>
                </a:solidFill>
                <a:effectLst>
                  <a:outerShdw blurRad="25400" algn="tl" rotWithShape="0">
                    <a:srgbClr val="000000">
                      <a:alpha val="43000"/>
                    </a:srgbClr>
                  </a:outerShdw>
                </a:effectLst>
              </a:rPr>
              <a:t>Contractor Induction</a:t>
            </a:r>
          </a:p>
        </p:txBody>
      </p:sp>
      <p:sp>
        <p:nvSpPr>
          <p:cNvPr id="4" name="Rectangle 2"/>
          <p:cNvSpPr txBox="1">
            <a:spLocks noChangeArrowheads="1"/>
          </p:cNvSpPr>
          <p:nvPr/>
        </p:nvSpPr>
        <p:spPr>
          <a:xfrm>
            <a:off x="928688" y="1785938"/>
            <a:ext cx="8215312" cy="835025"/>
          </a:xfrm>
          <a:prstGeom prst="rect">
            <a:avLst/>
          </a:prstGeom>
        </p:spPr>
        <p:txBody>
          <a:bodyPr/>
          <a:lstStyle/>
          <a:p>
            <a:pPr algn="ctr">
              <a:spcBef>
                <a:spcPct val="0"/>
              </a:spcBef>
              <a:defRPr/>
            </a:pPr>
            <a:endParaRPr lang="en-US" sz="4400" b="1" i="1" dirty="0">
              <a:solidFill>
                <a:prstClr val="black"/>
              </a:solidFill>
            </a:endParaRPr>
          </a:p>
        </p:txBody>
      </p:sp>
      <p:sp>
        <p:nvSpPr>
          <p:cNvPr id="13316" name="Title 4"/>
          <p:cNvSpPr>
            <a:spLocks noGrp="1"/>
          </p:cNvSpPr>
          <p:nvPr>
            <p:ph type="title"/>
          </p:nvPr>
        </p:nvSpPr>
        <p:spPr>
          <a:xfrm>
            <a:off x="928688" y="549275"/>
            <a:ext cx="7769225" cy="719138"/>
          </a:xfrm>
        </p:spPr>
        <p:txBody>
          <a:bodyPr/>
          <a:lstStyle/>
          <a:p>
            <a:r>
              <a:rPr lang="en-AU" sz="2800" b="1" dirty="0"/>
              <a:t>Hazard &amp; Risk Management</a:t>
            </a:r>
          </a:p>
        </p:txBody>
      </p:sp>
      <p:sp>
        <p:nvSpPr>
          <p:cNvPr id="13317" name="Content Placeholder 5"/>
          <p:cNvSpPr>
            <a:spLocks noGrp="1"/>
          </p:cNvSpPr>
          <p:nvPr>
            <p:ph idx="1"/>
          </p:nvPr>
        </p:nvSpPr>
        <p:spPr>
          <a:xfrm>
            <a:off x="755650" y="1214438"/>
            <a:ext cx="7931150" cy="5143500"/>
          </a:xfrm>
        </p:spPr>
        <p:txBody>
          <a:bodyPr/>
          <a:lstStyle/>
          <a:p>
            <a:r>
              <a:rPr lang="en-AU" sz="1600" dirty="0"/>
              <a:t>Examples;</a:t>
            </a:r>
          </a:p>
          <a:p>
            <a:pPr lvl="1"/>
            <a:r>
              <a:rPr lang="en-AU" sz="1600" dirty="0"/>
              <a:t>The </a:t>
            </a:r>
            <a:r>
              <a:rPr lang="en-AU" sz="1600" i="1" dirty="0"/>
              <a:t>hazard</a:t>
            </a:r>
            <a:r>
              <a:rPr lang="en-AU" sz="1600" dirty="0"/>
              <a:t> is electricity. The </a:t>
            </a:r>
            <a:r>
              <a:rPr lang="en-AU" sz="1600" i="1" dirty="0"/>
              <a:t>risk</a:t>
            </a:r>
            <a:r>
              <a:rPr lang="en-AU" sz="1600" dirty="0"/>
              <a:t> is the likelihood that a worker might be electrocuted because of exposure to electrical wires that are inadequately insulated.</a:t>
            </a:r>
          </a:p>
          <a:p>
            <a:pPr lvl="1"/>
            <a:r>
              <a:rPr lang="en-AU" sz="1600" dirty="0"/>
              <a:t>The </a:t>
            </a:r>
            <a:r>
              <a:rPr lang="en-AU" sz="1600" i="1" dirty="0"/>
              <a:t>hazard</a:t>
            </a:r>
            <a:r>
              <a:rPr lang="en-AU" sz="1600" dirty="0"/>
              <a:t> is a 40kg bag. The </a:t>
            </a:r>
            <a:r>
              <a:rPr lang="en-AU" sz="1600" i="1" dirty="0"/>
              <a:t>risk</a:t>
            </a:r>
            <a:r>
              <a:rPr lang="en-AU" sz="1600" dirty="0"/>
              <a:t> is the likelihood that a worker might suffer back strain from manually lifting 40kg bags.</a:t>
            </a:r>
          </a:p>
          <a:p>
            <a:pPr lvl="1"/>
            <a:r>
              <a:rPr lang="en-AU" sz="1600" dirty="0"/>
              <a:t>The </a:t>
            </a:r>
            <a:r>
              <a:rPr lang="en-AU" sz="1600" i="1" dirty="0"/>
              <a:t>hazard</a:t>
            </a:r>
            <a:r>
              <a:rPr lang="en-AU" sz="1600" dirty="0"/>
              <a:t> is carbon monoxide. The </a:t>
            </a:r>
            <a:r>
              <a:rPr lang="en-AU" sz="1600" i="1" dirty="0"/>
              <a:t>risk</a:t>
            </a:r>
            <a:r>
              <a:rPr lang="en-AU" sz="1600" dirty="0"/>
              <a:t> is the likelihood that a worker might suffer carbon monoxide poisoning because they are using a petrol-operated pump in a well.</a:t>
            </a:r>
          </a:p>
          <a:p>
            <a:pPr marL="0" indent="0">
              <a:buNone/>
            </a:pPr>
            <a:endParaRPr lang="en-AU" sz="1600" dirty="0"/>
          </a:p>
          <a:p>
            <a:pPr marL="0" indent="0">
              <a:buNone/>
            </a:pPr>
            <a:r>
              <a:rPr lang="en-AU" sz="1600" b="1" dirty="0"/>
              <a:t>Managing Hazards</a:t>
            </a:r>
            <a:endParaRPr lang="en-AU" sz="1600" dirty="0"/>
          </a:p>
          <a:p>
            <a:r>
              <a:rPr lang="en-AU" sz="1600" b="1" dirty="0"/>
              <a:t>If you identify a hazard eliminate or control it sufficiently to prevent a possible injury, and then as soon as possible inform your site supervisor.</a:t>
            </a:r>
            <a:endParaRPr lang="en-AU" sz="1600" dirty="0"/>
          </a:p>
        </p:txBody>
      </p:sp>
    </p:spTree>
    <p:extLst>
      <p:ext uri="{BB962C8B-B14F-4D97-AF65-F5344CB8AC3E}">
        <p14:creationId xmlns:p14="http://schemas.microsoft.com/office/powerpoint/2010/main" val="3989960042"/>
      </p:ext>
    </p:extLst>
  </p:cSld>
  <p:clrMapOvr>
    <a:masterClrMapping/>
  </p:clrMapOvr>
</p:sld>
</file>

<file path=ppt/theme/theme1.xml><?xml version="1.0" encoding="utf-8"?>
<a:theme xmlns:a="http://schemas.openxmlformats.org/drawingml/2006/main" name="1_Office Theme">
  <a:themeElements>
    <a:clrScheme name="MICC Theme">
      <a:dk1>
        <a:sysClr val="windowText" lastClr="000000"/>
      </a:dk1>
      <a:lt1>
        <a:sysClr val="window" lastClr="FFFFFF"/>
      </a:lt1>
      <a:dk2>
        <a:srgbClr val="003756"/>
      </a:dk2>
      <a:lt2>
        <a:srgbClr val="EEECE1"/>
      </a:lt2>
      <a:accent1>
        <a:srgbClr val="004A9A"/>
      </a:accent1>
      <a:accent2>
        <a:srgbClr val="CE001D"/>
      </a:accent2>
      <a:accent3>
        <a:srgbClr val="00911A"/>
      </a:accent3>
      <a:accent4>
        <a:srgbClr val="F8CF18"/>
      </a:accent4>
      <a:accent5>
        <a:srgbClr val="79CFE2"/>
      </a:accent5>
      <a:accent6>
        <a:srgbClr val="EC7711"/>
      </a:accent6>
      <a:hlink>
        <a:srgbClr val="2774C3"/>
      </a:hlink>
      <a:folHlink>
        <a:srgbClr val="8D3233"/>
      </a:folHlink>
    </a:clrScheme>
    <a:fontScheme name="MICC Theme Fonts">
      <a:majorFont>
        <a:latin typeface="Century Gothic"/>
        <a:ea typeface=""/>
        <a:cs typeface=""/>
      </a:majorFont>
      <a:minorFont>
        <a:latin typeface="Century Gothic"/>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ICC Theme">
      <a:dk1>
        <a:sysClr val="windowText" lastClr="000000"/>
      </a:dk1>
      <a:lt1>
        <a:sysClr val="window" lastClr="FFFFFF"/>
      </a:lt1>
      <a:dk2>
        <a:srgbClr val="003756"/>
      </a:dk2>
      <a:lt2>
        <a:srgbClr val="EEECE1"/>
      </a:lt2>
      <a:accent1>
        <a:srgbClr val="004A9A"/>
      </a:accent1>
      <a:accent2>
        <a:srgbClr val="CE001D"/>
      </a:accent2>
      <a:accent3>
        <a:srgbClr val="00911A"/>
      </a:accent3>
      <a:accent4>
        <a:srgbClr val="F8CF18"/>
      </a:accent4>
      <a:accent5>
        <a:srgbClr val="79CFE2"/>
      </a:accent5>
      <a:accent6>
        <a:srgbClr val="EC7711"/>
      </a:accent6>
      <a:hlink>
        <a:srgbClr val="2774C3"/>
      </a:hlink>
      <a:folHlink>
        <a:srgbClr val="8D3233"/>
      </a:folHlink>
    </a:clrScheme>
    <a:fontScheme name="MICC Theme Fonts">
      <a:majorFont>
        <a:latin typeface="Century Gothic"/>
        <a:ea typeface=""/>
        <a:cs typeface=""/>
      </a:majorFont>
      <a:minorFont>
        <a:latin typeface="Century Gothic"/>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ICC Theme">
      <a:dk1>
        <a:sysClr val="windowText" lastClr="000000"/>
      </a:dk1>
      <a:lt1>
        <a:sysClr val="window" lastClr="FFFFFF"/>
      </a:lt1>
      <a:dk2>
        <a:srgbClr val="003756"/>
      </a:dk2>
      <a:lt2>
        <a:srgbClr val="EEECE1"/>
      </a:lt2>
      <a:accent1>
        <a:srgbClr val="004A9A"/>
      </a:accent1>
      <a:accent2>
        <a:srgbClr val="CE001D"/>
      </a:accent2>
      <a:accent3>
        <a:srgbClr val="00911A"/>
      </a:accent3>
      <a:accent4>
        <a:srgbClr val="F8CF18"/>
      </a:accent4>
      <a:accent5>
        <a:srgbClr val="79CFE2"/>
      </a:accent5>
      <a:accent6>
        <a:srgbClr val="EC7711"/>
      </a:accent6>
      <a:hlink>
        <a:srgbClr val="2774C3"/>
      </a:hlink>
      <a:folHlink>
        <a:srgbClr val="8D3233"/>
      </a:folHlink>
    </a:clrScheme>
    <a:fontScheme name="MICC Theme Fonts">
      <a:majorFont>
        <a:latin typeface="Century Gothic"/>
        <a:ea typeface=""/>
        <a:cs typeface=""/>
      </a:majorFont>
      <a:minorFont>
        <a:latin typeface="Century Gothic"/>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ICC Theme">
      <a:dk1>
        <a:sysClr val="windowText" lastClr="000000"/>
      </a:dk1>
      <a:lt1>
        <a:sysClr val="window" lastClr="FFFFFF"/>
      </a:lt1>
      <a:dk2>
        <a:srgbClr val="003756"/>
      </a:dk2>
      <a:lt2>
        <a:srgbClr val="EEECE1"/>
      </a:lt2>
      <a:accent1>
        <a:srgbClr val="004A9A"/>
      </a:accent1>
      <a:accent2>
        <a:srgbClr val="CE001D"/>
      </a:accent2>
      <a:accent3>
        <a:srgbClr val="00911A"/>
      </a:accent3>
      <a:accent4>
        <a:srgbClr val="F8CF18"/>
      </a:accent4>
      <a:accent5>
        <a:srgbClr val="79CFE2"/>
      </a:accent5>
      <a:accent6>
        <a:srgbClr val="EC7711"/>
      </a:accent6>
      <a:hlink>
        <a:srgbClr val="2774C3"/>
      </a:hlink>
      <a:folHlink>
        <a:srgbClr val="8D3233"/>
      </a:folHlink>
    </a:clrScheme>
    <a:fontScheme name="MICC Theme Fonts">
      <a:majorFont>
        <a:latin typeface="Century Gothic"/>
        <a:ea typeface=""/>
        <a:cs typeface=""/>
      </a:majorFont>
      <a:minorFont>
        <a:latin typeface="Century Gothic"/>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1185</Words>
  <Application>Microsoft Office PowerPoint</Application>
  <PresentationFormat>On-screen Show (4:3)</PresentationFormat>
  <Paragraphs>334</Paragraphs>
  <Slides>33</Slides>
  <Notes>33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Century Gothic</vt:lpstr>
      <vt:lpstr>Wingdings</vt:lpstr>
      <vt:lpstr>1_Office Theme</vt:lpstr>
      <vt:lpstr>Office Theme</vt:lpstr>
      <vt:lpstr>2_Office Theme</vt:lpstr>
      <vt:lpstr>3_Office Theme</vt:lpstr>
      <vt:lpstr>Contractor Induction </vt:lpstr>
      <vt:lpstr>INTRODUCTION</vt:lpstr>
      <vt:lpstr>COUNCIL’S ELECTED BODY</vt:lpstr>
      <vt:lpstr>COUNCIL VALUES</vt:lpstr>
      <vt:lpstr>THE FIVE ETHICS PRINCIPLES</vt:lpstr>
      <vt:lpstr>Site Inductions / Emergency Procedures</vt:lpstr>
      <vt:lpstr>Legislation/Guidance/WH&amp;S Policy</vt:lpstr>
      <vt:lpstr>Hazard &amp; Risk Management</vt:lpstr>
      <vt:lpstr>Hazard &amp; Risk Management</vt:lpstr>
      <vt:lpstr>First Aid</vt:lpstr>
      <vt:lpstr>WH&amp;S Incident Reporting</vt:lpstr>
      <vt:lpstr>Smoking</vt:lpstr>
      <vt:lpstr>Asbestos</vt:lpstr>
      <vt:lpstr>Slips, Trips and Falls</vt:lpstr>
      <vt:lpstr>Manual Handling</vt:lpstr>
      <vt:lpstr>Manual Handling</vt:lpstr>
      <vt:lpstr>General Health &amp; Hygiene</vt:lpstr>
      <vt:lpstr>Noise</vt:lpstr>
      <vt:lpstr>Fitness for Work</vt:lpstr>
      <vt:lpstr>Fitness for Work</vt:lpstr>
      <vt:lpstr>Communicable Diseases</vt:lpstr>
      <vt:lpstr>Hazardous Chemicals</vt:lpstr>
      <vt:lpstr>Hazardous Chemicals</vt:lpstr>
      <vt:lpstr>Personal Protective Equipment (PPE)</vt:lpstr>
      <vt:lpstr>Electrical Safety</vt:lpstr>
      <vt:lpstr>Safety Signs</vt:lpstr>
      <vt:lpstr>Safety Signs</vt:lpstr>
      <vt:lpstr>Safety Signs</vt:lpstr>
      <vt:lpstr>Safety Signs</vt:lpstr>
      <vt:lpstr>Barricades</vt:lpstr>
      <vt:lpstr>Vehicles and Machinery</vt:lpstr>
      <vt:lpstr>Working in the Sun and Heat</vt:lpstr>
      <vt:lpstr>Conclusion</vt:lpstr>
    </vt:vector>
  </TitlesOfParts>
  <Company>micc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Induction </dc:title>
  <dc:creator>christiej</dc:creator>
  <cp:lastModifiedBy>Katreana Cunningham</cp:lastModifiedBy>
  <cp:revision>17</cp:revision>
  <dcterms:created xsi:type="dcterms:W3CDTF">2014-04-14T01:15:29Z</dcterms:created>
  <dcterms:modified xsi:type="dcterms:W3CDTF">2020-06-08T04:12:14Z</dcterms:modified>
</cp:coreProperties>
</file>